
<file path=[Content_Types].xml><?xml version="1.0" encoding="utf-8"?>
<Types xmlns="http://schemas.openxmlformats.org/package/2006/content-types">
  <Default Extension="1" ContentType="image/jpeg"/>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66" r:id="rId3"/>
    <p:sldId id="257" r:id="rId4"/>
    <p:sldId id="258" r:id="rId5"/>
    <p:sldId id="259" r:id="rId6"/>
    <p:sldId id="260" r:id="rId7"/>
    <p:sldId id="261" r:id="rId8"/>
    <p:sldId id="263" r:id="rId9"/>
    <p:sldId id="265" r:id="rId10"/>
    <p:sldId id="267" r:id="rId11"/>
    <p:sldId id="264" r:id="rId12"/>
    <p:sldId id="262" r:id="rId13"/>
    <p:sldId id="268" r:id="rId14"/>
    <p:sldId id="270" r:id="rId15"/>
    <p:sldId id="271" r:id="rId16"/>
    <p:sldId id="269" r:id="rId17"/>
  </p:sldIdLst>
  <p:sldSz cx="14630400" cy="8229600"/>
  <p:notesSz cx="8229600" cy="14630400"/>
  <p:embeddedFontLst>
    <p:embeddedFont>
      <p:font typeface="Cascadia Code SemiBold" panose="020B0609020000020004" pitchFamily="49" charset="0"/>
      <p:bold r:id="rId19"/>
      <p:boldItalic r:id="rId20"/>
    </p:embeddedFont>
    <p:embeddedFont>
      <p:font typeface="Constantia" panose="02030602050306030303" pitchFamily="18" charset="0"/>
      <p:regular r:id="rId21"/>
      <p:bold r:id="rId22"/>
      <p:italic r:id="rId23"/>
      <p:boldItalic r:id="rId24"/>
    </p:embeddedFont>
    <p:embeddedFont>
      <p:font typeface="Kanit" panose="020B0604020202020204" charset="-34"/>
      <p:regular r:id="rId25"/>
    </p:embeddedFont>
    <p:embeddedFont>
      <p:font typeface="Martel Sans Light"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363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4610"/>
  </p:normalViewPr>
  <p:slideViewPr>
    <p:cSldViewPr snapToGrid="0" snapToObjects="1">
      <p:cViewPr>
        <p:scale>
          <a:sx n="50" d="100"/>
          <a:sy n="50" d="100"/>
        </p:scale>
        <p:origin x="1954"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730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ACD98-DD25-0284-E523-249281B3A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E17D8-81F9-C20E-6DBD-7B62A671C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810AA-047E-207C-6A33-09B12364B7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BFC32C-545A-1EBF-9F0C-83200BB4898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6604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hyperlink" Target="https://creativecommons.org/licenses/by-nc-sa/3.0/" TargetMode="External"/><Relationship Id="rId4" Type="http://schemas.openxmlformats.org/officeDocument/2006/relationships/hyperlink" Target="https://ceaksan.com/tr/dashboard-nedi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hyperlink" Target="https://www.rawpixel.com/search/black%20pink%20flower" TargetMode="External"/><Relationship Id="rId2" Type="http://schemas.openxmlformats.org/officeDocument/2006/relationships/image" Target="../media/image21.1"/><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lickr.com/photos/135396164@N05/4292101180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062979" y="1258134"/>
            <a:ext cx="7468553" cy="1408033"/>
          </a:xfrm>
          <a:prstGeom prst="rect">
            <a:avLst/>
          </a:prstGeom>
          <a:noFill/>
          <a:ln/>
        </p:spPr>
        <p:txBody>
          <a:bodyPr wrap="square" lIns="0" tIns="0" rIns="0" bIns="0" rtlCol="0" anchor="t"/>
          <a:lstStyle/>
          <a:p>
            <a:pPr>
              <a:lnSpc>
                <a:spcPts val="5500"/>
              </a:lnSpc>
            </a:pPr>
            <a:r>
              <a:rPr lang="en-IN" sz="4400" u="sng" dirty="0">
                <a:solidFill>
                  <a:schemeClr val="bg1"/>
                </a:solidFill>
                <a:latin typeface="Kanit" panose="020B0604020202020204" charset="-34"/>
                <a:cs typeface="Kanit" panose="020B0604020202020204" charset="-34"/>
              </a:rPr>
              <a:t>NETFLIX EXPLORATORY DATA ANALYSIS</a:t>
            </a:r>
            <a:endParaRPr lang="en-US" sz="4400" b="1" u="sng" dirty="0">
              <a:solidFill>
                <a:schemeClr val="bg1"/>
              </a:solidFill>
              <a:latin typeface="Kanit" panose="020B0604020202020204" charset="-34"/>
              <a:cs typeface="Kanit" panose="020B0604020202020204" charset="-34"/>
            </a:endParaRPr>
          </a:p>
        </p:txBody>
      </p:sp>
      <p:sp>
        <p:nvSpPr>
          <p:cNvPr id="4" name="Text 1"/>
          <p:cNvSpPr/>
          <p:nvPr/>
        </p:nvSpPr>
        <p:spPr>
          <a:xfrm>
            <a:off x="1369213" y="3006446"/>
            <a:ext cx="7468553" cy="1843683"/>
          </a:xfrm>
          <a:prstGeom prst="rect">
            <a:avLst/>
          </a:prstGeom>
          <a:noFill/>
          <a:ln/>
        </p:spPr>
        <p:txBody>
          <a:bodyPr wrap="square" lIns="0" tIns="0" rIns="0" bIns="0" rtlCol="0" anchor="t"/>
          <a:lstStyle/>
          <a:p>
            <a:pPr>
              <a:lnSpc>
                <a:spcPts val="3000"/>
              </a:lnSpc>
            </a:pPr>
            <a:r>
              <a:rPr lang="en-US" sz="2800" dirty="0">
                <a:solidFill>
                  <a:schemeClr val="bg2">
                    <a:lumMod val="90000"/>
                  </a:schemeClr>
                </a:solidFill>
              </a:rPr>
              <a:t>“A comprehensive exploration and visualization of Netflix data to uncover key patterns, emerging trends, and user viewing preferences across the platform.”</a:t>
            </a:r>
          </a:p>
        </p:txBody>
      </p:sp>
      <p:sp>
        <p:nvSpPr>
          <p:cNvPr id="5" name="TextBox 4">
            <a:extLst>
              <a:ext uri="{FF2B5EF4-FFF2-40B4-BE49-F238E27FC236}">
                <a16:creationId xmlns:a16="http://schemas.microsoft.com/office/drawing/2014/main" id="{26B28126-260A-BE29-4EE0-9DDD2AA8F94E}"/>
              </a:ext>
            </a:extLst>
          </p:cNvPr>
          <p:cNvSpPr txBox="1"/>
          <p:nvPr/>
        </p:nvSpPr>
        <p:spPr>
          <a:xfrm>
            <a:off x="2820834" y="6413210"/>
            <a:ext cx="10803726" cy="1815882"/>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NAME – ANKIT RAJ</a:t>
            </a:r>
          </a:p>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GUIDE  –MISS  NAINA DEVI</a:t>
            </a:r>
          </a:p>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TECHNO INDIA  UNIVERSITY </a:t>
            </a:r>
          </a:p>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 B.TECH 3</a:t>
            </a:r>
            <a:r>
              <a:rPr lang="en-IN" sz="2800" baseline="30000" dirty="0">
                <a:solidFill>
                  <a:schemeClr val="bg1"/>
                </a:solidFill>
                <a:latin typeface="Constantia" panose="02030602050306030303" pitchFamily="18" charset="0"/>
                <a:cs typeface="Kanit" panose="020B0604020202020204" charset="-34"/>
              </a:rPr>
              <a:t>rd</a:t>
            </a:r>
            <a:r>
              <a:rPr lang="en-IN" sz="2800" dirty="0">
                <a:solidFill>
                  <a:schemeClr val="bg1"/>
                </a:solidFill>
                <a:latin typeface="Constantia" panose="02030602050306030303" pitchFamily="18" charset="0"/>
                <a:cs typeface="Kanit" panose="020B0604020202020204" charset="-34"/>
              </a:rPr>
              <a:t>  YEAR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8F41-FA17-F906-8CAA-D762ECE45092}"/>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contrast="-20000"/>
                    </a14:imgEffect>
                  </a14:imgLayer>
                </a14:imgProps>
              </a:ext>
              <a:ext uri="{837473B0-CC2E-450A-ABE3-18F120FF3D39}">
                <a1611:picAttrSrcUrl xmlns:a1611="http://schemas.microsoft.com/office/drawing/2016/11/main" r:id="rId4"/>
              </a:ext>
            </a:extLst>
          </a:blip>
          <a:stretch>
            <a:fillRect/>
          </a:stretch>
        </p:blipFill>
        <p:spPr>
          <a:xfrm>
            <a:off x="0" y="0"/>
            <a:ext cx="14630400" cy="8229599"/>
          </a:xfrm>
          <a:prstGeom prst="rect">
            <a:avLst/>
          </a:prstGeom>
        </p:spPr>
      </p:pic>
      <p:sp>
        <p:nvSpPr>
          <p:cNvPr id="4" name="TextBox 3">
            <a:extLst>
              <a:ext uri="{FF2B5EF4-FFF2-40B4-BE49-F238E27FC236}">
                <a16:creationId xmlns:a16="http://schemas.microsoft.com/office/drawing/2014/main" id="{90D62BA5-7E17-38AB-F283-5CC373B79387}"/>
              </a:ext>
            </a:extLst>
          </p:cNvPr>
          <p:cNvSpPr txBox="1"/>
          <p:nvPr/>
        </p:nvSpPr>
        <p:spPr>
          <a:xfrm>
            <a:off x="0" y="8260282"/>
            <a:ext cx="14630400" cy="230832"/>
          </a:xfrm>
          <a:prstGeom prst="rect">
            <a:avLst/>
          </a:prstGeom>
          <a:noFill/>
        </p:spPr>
        <p:txBody>
          <a:bodyPr wrap="square" rtlCol="0">
            <a:spAutoFit/>
          </a:bodyPr>
          <a:lstStyle/>
          <a:p>
            <a:r>
              <a:rPr lang="en-IN" sz="900">
                <a:hlinkClick r:id="rId4" tooltip="https://ceaksan.com/tr/dashboard-nedir"/>
              </a:rPr>
              <a:t>This Photo</a:t>
            </a:r>
            <a:r>
              <a:rPr lang="en-IN" sz="900"/>
              <a:t> by Unknown Author is licensed under </a:t>
            </a:r>
            <a:r>
              <a:rPr lang="en-IN" sz="900">
                <a:hlinkClick r:id="rId5" tooltip="https://creativecommons.org/licenses/by-nc-sa/3.0/"/>
              </a:rPr>
              <a:t>CC BY-SA-NC</a:t>
            </a:r>
            <a:endParaRPr lang="en-IN" sz="900"/>
          </a:p>
        </p:txBody>
      </p:sp>
      <p:sp>
        <p:nvSpPr>
          <p:cNvPr id="6" name="TextBox 5">
            <a:extLst>
              <a:ext uri="{FF2B5EF4-FFF2-40B4-BE49-F238E27FC236}">
                <a16:creationId xmlns:a16="http://schemas.microsoft.com/office/drawing/2014/main" id="{ABA1D754-E76E-B2E2-2F82-94B44A71D2E2}"/>
              </a:ext>
            </a:extLst>
          </p:cNvPr>
          <p:cNvSpPr txBox="1"/>
          <p:nvPr/>
        </p:nvSpPr>
        <p:spPr>
          <a:xfrm>
            <a:off x="379073" y="623490"/>
            <a:ext cx="8322056" cy="9694962"/>
          </a:xfrm>
          <a:prstGeom prst="rect">
            <a:avLst/>
          </a:prstGeom>
          <a:noFill/>
        </p:spPr>
        <p:txBody>
          <a:bodyPr wrap="square" rtlCol="0">
            <a:spAutoFit/>
          </a:bodyPr>
          <a:lstStyle/>
          <a:p>
            <a:r>
              <a:rPr lang="en-IN" sz="4400" b="1" dirty="0">
                <a:solidFill>
                  <a:schemeClr val="bg1"/>
                </a:solidFill>
                <a:latin typeface="Kanit" panose="020B0604020202020204" charset="-34"/>
                <a:cs typeface="Kanit" panose="020B0604020202020204" charset="-34"/>
              </a:rPr>
              <a:t>Correlation &amp; </a:t>
            </a:r>
          </a:p>
          <a:p>
            <a:r>
              <a:rPr lang="en-IN" sz="4400" b="1" dirty="0">
                <a:solidFill>
                  <a:schemeClr val="bg1"/>
                </a:solidFill>
                <a:latin typeface="Kanit" panose="020B0604020202020204" charset="-34"/>
                <a:cs typeface="Kanit" panose="020B0604020202020204" charset="-34"/>
              </a:rPr>
              <a:t>                            Patterns Observation</a:t>
            </a:r>
          </a:p>
          <a:p>
            <a:endParaRPr lang="en-IN" b="1" dirty="0">
              <a:solidFill>
                <a:schemeClr val="bg1"/>
              </a:solidFill>
              <a:latin typeface="Kanit" panose="020B0604020202020204" charset="-34"/>
              <a:cs typeface="Kanit" panose="020B0604020202020204" charset="-34"/>
            </a:endParaRPr>
          </a:p>
          <a:p>
            <a:pPr marL="342900" indent="-342900">
              <a:buFont typeface="Wingdings" panose="05000000000000000000" pitchFamily="2" charset="2"/>
              <a:buChar char="v"/>
            </a:pPr>
            <a:r>
              <a:rPr lang="en-US" sz="2400" dirty="0">
                <a:solidFill>
                  <a:schemeClr val="bg1"/>
                </a:solidFill>
              </a:rPr>
              <a:t>On Netflix, </a:t>
            </a:r>
            <a:r>
              <a:rPr lang="en-US" sz="2400" b="1" dirty="0">
                <a:solidFill>
                  <a:schemeClr val="bg1"/>
                </a:solidFill>
              </a:rPr>
              <a:t>Movies outnumber TV Shows</a:t>
            </a:r>
            <a:r>
              <a:rPr lang="en-US" sz="2400" dirty="0">
                <a:solidFill>
                  <a:schemeClr val="bg1"/>
                </a:solidFill>
              </a:rPr>
              <a:t> in overall count.</a:t>
            </a:r>
          </a:p>
          <a:p>
            <a:pPr marL="342900" indent="-342900">
              <a:buFont typeface="Wingdings" panose="05000000000000000000" pitchFamily="2" charset="2"/>
              <a:buChar char="v"/>
            </a:pPr>
            <a:r>
              <a:rPr lang="en-US" sz="2400" dirty="0">
                <a:solidFill>
                  <a:schemeClr val="bg1"/>
                </a:solidFill>
              </a:rPr>
              <a:t>The </a:t>
            </a:r>
            <a:r>
              <a:rPr lang="en-US" sz="2400" b="1" dirty="0">
                <a:solidFill>
                  <a:schemeClr val="bg1"/>
                </a:solidFill>
              </a:rPr>
              <a:t>highest number of title additions</a:t>
            </a:r>
            <a:r>
              <a:rPr lang="en-US" sz="2400" dirty="0">
                <a:solidFill>
                  <a:schemeClr val="bg1"/>
                </a:solidFill>
              </a:rPr>
              <a:t> occurred during the </a:t>
            </a:r>
            <a:r>
              <a:rPr lang="en-US" sz="2400" b="1" dirty="0">
                <a:solidFill>
                  <a:schemeClr val="bg1"/>
                </a:solidFill>
              </a:rPr>
              <a:t>2016–2020</a:t>
            </a:r>
            <a:r>
              <a:rPr lang="en-US" sz="2400" dirty="0">
                <a:solidFill>
                  <a:schemeClr val="bg1"/>
                </a:solidFill>
              </a:rPr>
              <a:t> period.</a:t>
            </a:r>
          </a:p>
          <a:p>
            <a:pPr marL="342900" indent="-342900">
              <a:buFont typeface="Wingdings" panose="05000000000000000000" pitchFamily="2" charset="2"/>
              <a:buChar char="v"/>
            </a:pPr>
            <a:r>
              <a:rPr lang="en-US" sz="2400" i="1" dirty="0">
                <a:solidFill>
                  <a:schemeClr val="bg1"/>
                </a:solidFill>
              </a:rPr>
              <a:t>Year Added</a:t>
            </a:r>
            <a:r>
              <a:rPr lang="en-US" sz="2400" dirty="0">
                <a:solidFill>
                  <a:schemeClr val="bg1"/>
                </a:solidFill>
              </a:rPr>
              <a:t> shows a </a:t>
            </a:r>
            <a:r>
              <a:rPr lang="en-US" sz="2400" b="1" dirty="0">
                <a:solidFill>
                  <a:schemeClr val="bg1"/>
                </a:solidFill>
              </a:rPr>
              <a:t>weak positive relationship</a:t>
            </a:r>
            <a:r>
              <a:rPr lang="en-US" sz="2400" dirty="0">
                <a:solidFill>
                  <a:schemeClr val="bg1"/>
                </a:solidFill>
              </a:rPr>
              <a:t> with </a:t>
            </a:r>
            <a:r>
              <a:rPr lang="en-US" sz="2400" i="1" dirty="0">
                <a:solidFill>
                  <a:schemeClr val="bg1"/>
                </a:solidFill>
              </a:rPr>
              <a:t>Release Year</a:t>
            </a:r>
            <a:r>
              <a:rPr lang="en-US" sz="2400" dirty="0">
                <a:solidFill>
                  <a:schemeClr val="bg1"/>
                </a:solidFill>
              </a:rPr>
              <a:t>.</a:t>
            </a:r>
          </a:p>
          <a:p>
            <a:pPr marL="342900" indent="-342900">
              <a:buFont typeface="Wingdings" panose="05000000000000000000" pitchFamily="2" charset="2"/>
              <a:buChar char="v"/>
            </a:pPr>
            <a:r>
              <a:rPr lang="en-US" sz="2400" dirty="0">
                <a:solidFill>
                  <a:schemeClr val="bg1"/>
                </a:solidFill>
              </a:rPr>
              <a:t>Movie durations mostly fall between </a:t>
            </a:r>
            <a:r>
              <a:rPr lang="en-US" sz="2400" b="1" dirty="0">
                <a:solidFill>
                  <a:schemeClr val="bg1"/>
                </a:solidFill>
              </a:rPr>
              <a:t>80–120 minutes</a:t>
            </a:r>
            <a:r>
              <a:rPr lang="en-US" sz="2400" dirty="0">
                <a:solidFill>
                  <a:schemeClr val="bg1"/>
                </a:solidFill>
              </a:rPr>
              <a:t>, while TV shows generally have </a:t>
            </a:r>
            <a:r>
              <a:rPr lang="en-US" sz="2400" b="1" dirty="0">
                <a:solidFill>
                  <a:schemeClr val="bg1"/>
                </a:solidFill>
              </a:rPr>
              <a:t>1–2 seasons</a:t>
            </a:r>
            <a:r>
              <a:rPr lang="en-US" sz="2400" dirty="0">
                <a:solidFill>
                  <a:schemeClr val="bg1"/>
                </a:solidFill>
              </a:rPr>
              <a:t>.</a:t>
            </a:r>
          </a:p>
          <a:p>
            <a:pPr marL="342900" indent="-342900">
              <a:buFont typeface="Wingdings" panose="05000000000000000000" pitchFamily="2" charset="2"/>
              <a:buChar char="v"/>
            </a:pPr>
            <a:r>
              <a:rPr lang="en-US" sz="2400" dirty="0">
                <a:solidFill>
                  <a:schemeClr val="bg1"/>
                </a:solidFill>
              </a:rPr>
              <a:t>The most common rating categories are </a:t>
            </a:r>
            <a:r>
              <a:rPr lang="en-US" sz="2400" b="1" dirty="0">
                <a:solidFill>
                  <a:schemeClr val="bg1"/>
                </a:solidFill>
              </a:rPr>
              <a:t>TV-MA, TV-14, and TV-PG</a:t>
            </a:r>
            <a:r>
              <a:rPr lang="en-US" sz="2400" dirty="0">
                <a:solidFill>
                  <a:schemeClr val="bg1"/>
                </a:solidFill>
              </a:rPr>
              <a:t>.</a:t>
            </a:r>
          </a:p>
          <a:p>
            <a:pPr marL="342900" indent="-342900">
              <a:buFont typeface="Wingdings" panose="05000000000000000000" pitchFamily="2" charset="2"/>
              <a:buChar char="v"/>
            </a:pPr>
            <a:r>
              <a:rPr lang="en-US" sz="2400" dirty="0">
                <a:solidFill>
                  <a:schemeClr val="bg1"/>
                </a:solidFill>
              </a:rPr>
              <a:t>The </a:t>
            </a:r>
            <a:r>
              <a:rPr lang="en-US" sz="2400" b="1" dirty="0">
                <a:solidFill>
                  <a:schemeClr val="bg1"/>
                </a:solidFill>
              </a:rPr>
              <a:t>USA</a:t>
            </a:r>
            <a:r>
              <a:rPr lang="en-US" sz="2400" dirty="0">
                <a:solidFill>
                  <a:schemeClr val="bg1"/>
                </a:solidFill>
              </a:rPr>
              <a:t> is the top content producer, with </a:t>
            </a:r>
            <a:r>
              <a:rPr lang="en-US" sz="2400" b="1" dirty="0">
                <a:solidFill>
                  <a:schemeClr val="bg1"/>
                </a:solidFill>
              </a:rPr>
              <a:t>India and the UK</a:t>
            </a:r>
            <a:r>
              <a:rPr lang="en-US" sz="2400" dirty="0">
                <a:solidFill>
                  <a:schemeClr val="bg1"/>
                </a:solidFill>
              </a:rPr>
              <a:t> also being major contributors.</a:t>
            </a:r>
          </a:p>
          <a:p>
            <a:pPr marL="342900" indent="-342900">
              <a:buFont typeface="Wingdings" panose="05000000000000000000" pitchFamily="2" charset="2"/>
              <a:buChar char="v"/>
            </a:pPr>
            <a:r>
              <a:rPr lang="en-US" sz="2400" dirty="0">
                <a:solidFill>
                  <a:schemeClr val="bg1"/>
                </a:solidFill>
              </a:rPr>
              <a:t>Dominant genres include </a:t>
            </a:r>
            <a:r>
              <a:rPr lang="en-US" sz="2400" b="1" dirty="0">
                <a:solidFill>
                  <a:schemeClr val="bg1"/>
                </a:solidFill>
              </a:rPr>
              <a:t>Drama, International Movies, and Comedies</a:t>
            </a:r>
            <a:r>
              <a:rPr lang="en-US" sz="2400" dirty="0">
                <a:solidFill>
                  <a:schemeClr val="bg1"/>
                </a:solidFill>
              </a:rPr>
              <a:t>.</a:t>
            </a:r>
          </a:p>
          <a:p>
            <a:endParaRPr lang="en-IN" sz="2400" b="1" dirty="0">
              <a:solidFill>
                <a:schemeClr val="bg1"/>
              </a:solidFill>
              <a:latin typeface="Kanit" panose="020B0604020202020204" charset="-34"/>
              <a:cs typeface="Kanit" panose="020B0604020202020204" charset="-34"/>
            </a:endParaRPr>
          </a:p>
          <a:p>
            <a:endParaRPr lang="en-IN" sz="2400" b="1" dirty="0">
              <a:solidFill>
                <a:schemeClr val="bg1"/>
              </a:solidFill>
              <a:latin typeface="Kanit" panose="020B0604020202020204" charset="-34"/>
              <a:cs typeface="Kanit" panose="020B0604020202020204" charset="-34"/>
            </a:endParaRPr>
          </a:p>
          <a:p>
            <a:endParaRPr lang="en-IN" sz="2400" b="1" dirty="0">
              <a:solidFill>
                <a:schemeClr val="bg1"/>
              </a:solidFill>
              <a:latin typeface="Kanit" panose="020B0604020202020204" charset="-34"/>
              <a:cs typeface="Kanit" panose="020B0604020202020204" charset="-34"/>
            </a:endParaRPr>
          </a:p>
          <a:p>
            <a:endParaRPr lang="en-IN" sz="2400" b="1" dirty="0">
              <a:solidFill>
                <a:schemeClr val="bg1"/>
              </a:solidFill>
              <a:latin typeface="Kanit" panose="020B0604020202020204" charset="-34"/>
              <a:cs typeface="Kanit" panose="020B0604020202020204" charset="-34"/>
            </a:endParaRPr>
          </a:p>
          <a:p>
            <a:endParaRPr lang="en-IN" sz="2400" b="1" dirty="0">
              <a:solidFill>
                <a:schemeClr val="bg1"/>
              </a:solidFill>
              <a:latin typeface="Kanit" panose="020B0604020202020204" charset="-34"/>
              <a:cs typeface="Kanit" panose="020B0604020202020204" charset="-34"/>
            </a:endParaRPr>
          </a:p>
          <a:p>
            <a:endParaRPr lang="en-IN" sz="2400" b="1" u="sng" dirty="0">
              <a:solidFill>
                <a:schemeClr val="bg1"/>
              </a:solidFill>
              <a:latin typeface="Kanit" panose="020B0604020202020204" charset="-34"/>
              <a:cs typeface="Kanit" panose="020B0604020202020204" charset="-34"/>
            </a:endParaRPr>
          </a:p>
          <a:p>
            <a:pPr marL="285750" indent="-285750">
              <a:buFont typeface="Wingdings" panose="05000000000000000000" pitchFamily="2" charset="2"/>
              <a:buChar char="Ø"/>
            </a:pPr>
            <a:endParaRPr lang="en-IN" dirty="0">
              <a:solidFill>
                <a:schemeClr val="bg1"/>
              </a:solidFill>
              <a:latin typeface="Kanit" panose="020B0604020202020204" charset="-34"/>
              <a:cs typeface="Kanit" panose="020B0604020202020204" charset="-34"/>
            </a:endParaRPr>
          </a:p>
        </p:txBody>
      </p:sp>
      <p:pic>
        <p:nvPicPr>
          <p:cNvPr id="14" name="Picture 13">
            <a:extLst>
              <a:ext uri="{FF2B5EF4-FFF2-40B4-BE49-F238E27FC236}">
                <a16:creationId xmlns:a16="http://schemas.microsoft.com/office/drawing/2014/main" id="{1D80B166-2819-2185-56D1-803452F88121}"/>
              </a:ext>
            </a:extLst>
          </p:cNvPr>
          <p:cNvPicPr>
            <a:picLocks noChangeAspect="1"/>
          </p:cNvPicPr>
          <p:nvPr/>
        </p:nvPicPr>
        <p:blipFill>
          <a:blip r:embed="rId6"/>
          <a:stretch>
            <a:fillRect/>
          </a:stretch>
        </p:blipFill>
        <p:spPr>
          <a:xfrm>
            <a:off x="9677400" y="1965961"/>
            <a:ext cx="4573928" cy="2606040"/>
          </a:xfrm>
          <a:prstGeom prst="rect">
            <a:avLst/>
          </a:prstGeom>
        </p:spPr>
      </p:pic>
      <p:pic>
        <p:nvPicPr>
          <p:cNvPr id="16" name="Picture 15">
            <a:extLst>
              <a:ext uri="{FF2B5EF4-FFF2-40B4-BE49-F238E27FC236}">
                <a16:creationId xmlns:a16="http://schemas.microsoft.com/office/drawing/2014/main" id="{6F4A9E0B-6AB8-749D-1D7B-BE74629A57A6}"/>
              </a:ext>
            </a:extLst>
          </p:cNvPr>
          <p:cNvPicPr>
            <a:picLocks noChangeAspect="1"/>
          </p:cNvPicPr>
          <p:nvPr/>
        </p:nvPicPr>
        <p:blipFill>
          <a:blip r:embed="rId7"/>
          <a:stretch>
            <a:fillRect/>
          </a:stretch>
        </p:blipFill>
        <p:spPr>
          <a:xfrm>
            <a:off x="8900160" y="4935923"/>
            <a:ext cx="5531208" cy="2865566"/>
          </a:xfrm>
          <a:prstGeom prst="rect">
            <a:avLst/>
          </a:prstGeom>
        </p:spPr>
      </p:pic>
    </p:spTree>
    <p:extLst>
      <p:ext uri="{BB962C8B-B14F-4D97-AF65-F5344CB8AC3E}">
        <p14:creationId xmlns:p14="http://schemas.microsoft.com/office/powerpoint/2010/main" val="117319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7EDFBE3-337D-FBB2-3DD6-18F287A9C5D6}"/>
              </a:ext>
            </a:extLst>
          </p:cNvPr>
          <p:cNvPicPr>
            <a:picLocks noChangeAspect="1"/>
          </p:cNvPicPr>
          <p:nvPr/>
        </p:nvPicPr>
        <p:blipFill>
          <a:blip r:embed="rId3">
            <a:alphaModFix amt="20000"/>
          </a:blip>
          <a:stretch>
            <a:fillRect/>
          </a:stretch>
        </p:blipFill>
        <p:spPr>
          <a:xfrm>
            <a:off x="-197946" y="0"/>
            <a:ext cx="14952963" cy="8229599"/>
          </a:xfrm>
          <a:prstGeom prst="rect">
            <a:avLst/>
          </a:prstGeom>
        </p:spPr>
      </p:pic>
      <p:sp>
        <p:nvSpPr>
          <p:cNvPr id="27" name="TextBox 26">
            <a:extLst>
              <a:ext uri="{FF2B5EF4-FFF2-40B4-BE49-F238E27FC236}">
                <a16:creationId xmlns:a16="http://schemas.microsoft.com/office/drawing/2014/main" id="{73DC1CF2-CB37-A57A-FD88-494AEBE50D0B}"/>
              </a:ext>
            </a:extLst>
          </p:cNvPr>
          <p:cNvSpPr txBox="1"/>
          <p:nvPr/>
        </p:nvSpPr>
        <p:spPr>
          <a:xfrm>
            <a:off x="1173480" y="731520"/>
            <a:ext cx="6888480" cy="707886"/>
          </a:xfrm>
          <a:prstGeom prst="rect">
            <a:avLst/>
          </a:prstGeom>
          <a:noFill/>
        </p:spPr>
        <p:txBody>
          <a:bodyPr wrap="square" rtlCol="0">
            <a:spAutoFit/>
          </a:bodyPr>
          <a:lstStyle/>
          <a:p>
            <a:r>
              <a:rPr lang="en-US" sz="4000" b="1" dirty="0">
                <a:solidFill>
                  <a:schemeClr val="bg1"/>
                </a:solidFill>
              </a:rPr>
              <a:t>Findings &amp; Insights Summary</a:t>
            </a:r>
            <a:endParaRPr lang="en-IN" sz="4000" dirty="0"/>
          </a:p>
        </p:txBody>
      </p:sp>
      <p:sp>
        <p:nvSpPr>
          <p:cNvPr id="29" name="TextBox 28">
            <a:extLst>
              <a:ext uri="{FF2B5EF4-FFF2-40B4-BE49-F238E27FC236}">
                <a16:creationId xmlns:a16="http://schemas.microsoft.com/office/drawing/2014/main" id="{FB422E43-B4F7-89FB-7E3D-AC76838B3400}"/>
              </a:ext>
            </a:extLst>
          </p:cNvPr>
          <p:cNvSpPr txBox="1"/>
          <p:nvPr/>
        </p:nvSpPr>
        <p:spPr>
          <a:xfrm>
            <a:off x="304800" y="1767840"/>
            <a:ext cx="6537960" cy="5262979"/>
          </a:xfrm>
          <a:prstGeom prst="rect">
            <a:avLst/>
          </a:prstGeom>
          <a:noFill/>
        </p:spPr>
        <p:txBody>
          <a:bodyPr wrap="square" rtlCol="0">
            <a:spAutoFit/>
          </a:bodyPr>
          <a:lstStyle/>
          <a:p>
            <a:pPr marL="342900" indent="-342900">
              <a:buFont typeface="Wingdings" panose="05000000000000000000" pitchFamily="2" charset="2"/>
              <a:buChar char="v"/>
            </a:pPr>
            <a:r>
              <a:rPr lang="en-US" sz="2400" dirty="0">
                <a:solidFill>
                  <a:schemeClr val="bg1"/>
                </a:solidFill>
              </a:rPr>
              <a:t>Movies dominate the Netflix catalogue compared to TV Shows.</a:t>
            </a:r>
          </a:p>
          <a:p>
            <a:pPr marL="342900" indent="-342900">
              <a:buFont typeface="Wingdings" panose="05000000000000000000" pitchFamily="2" charset="2"/>
              <a:buChar char="v"/>
            </a:pPr>
            <a:r>
              <a:rPr lang="en-US" sz="2400" dirty="0">
                <a:solidFill>
                  <a:schemeClr val="bg1"/>
                </a:solidFill>
              </a:rPr>
              <a:t>Most content additions occurred between </a:t>
            </a:r>
            <a:r>
              <a:rPr lang="en-US" sz="2400" b="1" dirty="0">
                <a:solidFill>
                  <a:schemeClr val="bg1"/>
                </a:solidFill>
              </a:rPr>
              <a:t>2016–2020</a:t>
            </a:r>
            <a:r>
              <a:rPr lang="en-US" sz="2400" dirty="0">
                <a:solidFill>
                  <a:schemeClr val="bg1"/>
                </a:solidFill>
              </a:rPr>
              <a:t>.</a:t>
            </a:r>
          </a:p>
          <a:p>
            <a:pPr marL="342900" indent="-342900">
              <a:buFont typeface="Wingdings" panose="05000000000000000000" pitchFamily="2" charset="2"/>
              <a:buChar char="v"/>
            </a:pPr>
            <a:r>
              <a:rPr lang="en-US" sz="2400" dirty="0">
                <a:solidFill>
                  <a:schemeClr val="bg1"/>
                </a:solidFill>
              </a:rPr>
              <a:t>Netflix prefers adding </a:t>
            </a:r>
            <a:r>
              <a:rPr lang="en-US" sz="2400" b="1" dirty="0">
                <a:solidFill>
                  <a:schemeClr val="bg1"/>
                </a:solidFill>
              </a:rPr>
              <a:t>recently released</a:t>
            </a:r>
            <a:r>
              <a:rPr lang="en-US" sz="2400" dirty="0">
                <a:solidFill>
                  <a:schemeClr val="bg1"/>
                </a:solidFill>
              </a:rPr>
              <a:t> titles to its platform.</a:t>
            </a:r>
          </a:p>
          <a:p>
            <a:pPr marL="342900" indent="-342900">
              <a:buFont typeface="Wingdings" panose="05000000000000000000" pitchFamily="2" charset="2"/>
              <a:buChar char="v"/>
            </a:pPr>
            <a:r>
              <a:rPr lang="en-US" sz="2400" dirty="0">
                <a:solidFill>
                  <a:schemeClr val="bg1"/>
                </a:solidFill>
              </a:rPr>
              <a:t>Content trends show </a:t>
            </a:r>
            <a:r>
              <a:rPr lang="en-US" sz="2400" b="1" dirty="0">
                <a:solidFill>
                  <a:schemeClr val="bg1"/>
                </a:solidFill>
              </a:rPr>
              <a:t>short-duration movies</a:t>
            </a:r>
            <a:r>
              <a:rPr lang="en-US" sz="2400" dirty="0">
                <a:solidFill>
                  <a:schemeClr val="bg1"/>
                </a:solidFill>
              </a:rPr>
              <a:t> and </a:t>
            </a:r>
            <a:r>
              <a:rPr lang="en-US" sz="2400" b="1" dirty="0">
                <a:solidFill>
                  <a:schemeClr val="bg1"/>
                </a:solidFill>
              </a:rPr>
              <a:t>1–2 season TV shows</a:t>
            </a:r>
            <a:r>
              <a:rPr lang="en-US" sz="2400" dirty="0">
                <a:solidFill>
                  <a:schemeClr val="bg1"/>
                </a:solidFill>
              </a:rPr>
              <a:t> are most common.</a:t>
            </a:r>
          </a:p>
          <a:p>
            <a:pPr marL="342900" indent="-342900">
              <a:buFont typeface="Wingdings" panose="05000000000000000000" pitchFamily="2" charset="2"/>
              <a:buChar char="v"/>
            </a:pPr>
            <a:r>
              <a:rPr lang="en-US" sz="2400" b="1" dirty="0">
                <a:solidFill>
                  <a:schemeClr val="bg1"/>
                </a:solidFill>
              </a:rPr>
              <a:t>TV-MA</a:t>
            </a:r>
            <a:r>
              <a:rPr lang="en-US" sz="2400" dirty="0">
                <a:solidFill>
                  <a:schemeClr val="bg1"/>
                </a:solidFill>
              </a:rPr>
              <a:t> and </a:t>
            </a:r>
            <a:r>
              <a:rPr lang="en-US" sz="2400" b="1" dirty="0">
                <a:solidFill>
                  <a:schemeClr val="bg1"/>
                </a:solidFill>
              </a:rPr>
              <a:t>TV-14</a:t>
            </a:r>
            <a:r>
              <a:rPr lang="en-US" sz="2400" dirty="0">
                <a:solidFill>
                  <a:schemeClr val="bg1"/>
                </a:solidFill>
              </a:rPr>
              <a:t> are the most frequent rating categories.</a:t>
            </a:r>
          </a:p>
          <a:p>
            <a:pPr marL="342900" indent="-342900">
              <a:buFont typeface="Wingdings" panose="05000000000000000000" pitchFamily="2" charset="2"/>
              <a:buChar char="v"/>
            </a:pPr>
            <a:r>
              <a:rPr lang="en-US" sz="2400" dirty="0">
                <a:solidFill>
                  <a:schemeClr val="bg1"/>
                </a:solidFill>
              </a:rPr>
              <a:t>The </a:t>
            </a:r>
            <a:r>
              <a:rPr lang="en-US" sz="2400" b="1" dirty="0">
                <a:solidFill>
                  <a:schemeClr val="bg1"/>
                </a:solidFill>
              </a:rPr>
              <a:t>USA</a:t>
            </a:r>
            <a:r>
              <a:rPr lang="en-US" sz="2400" dirty="0">
                <a:solidFill>
                  <a:schemeClr val="bg1"/>
                </a:solidFill>
              </a:rPr>
              <a:t> is the largest content producer, with India and the UK emerging strongly.</a:t>
            </a:r>
          </a:p>
          <a:p>
            <a:pPr marL="342900" indent="-342900">
              <a:buFont typeface="Wingdings" panose="05000000000000000000" pitchFamily="2" charset="2"/>
              <a:buChar char="v"/>
            </a:pPr>
            <a:r>
              <a:rPr lang="en-US" sz="2400" b="1" dirty="0">
                <a:solidFill>
                  <a:schemeClr val="bg1"/>
                </a:solidFill>
              </a:rPr>
              <a:t>Drama, International Movies, and Comedies</a:t>
            </a:r>
            <a:r>
              <a:rPr lang="en-US" sz="2400" dirty="0">
                <a:solidFill>
                  <a:schemeClr val="bg1"/>
                </a:solidFill>
              </a:rPr>
              <a:t> are the top performing genres.</a:t>
            </a:r>
          </a:p>
        </p:txBody>
      </p:sp>
      <p:pic>
        <p:nvPicPr>
          <p:cNvPr id="33" name="Picture 32">
            <a:extLst>
              <a:ext uri="{FF2B5EF4-FFF2-40B4-BE49-F238E27FC236}">
                <a16:creationId xmlns:a16="http://schemas.microsoft.com/office/drawing/2014/main" id="{1851B4DA-1280-D6D7-2791-675FDAEC1D9E}"/>
              </a:ext>
            </a:extLst>
          </p:cNvPr>
          <p:cNvPicPr>
            <a:picLocks noChangeAspect="1"/>
          </p:cNvPicPr>
          <p:nvPr/>
        </p:nvPicPr>
        <p:blipFill>
          <a:blip r:embed="rId4"/>
          <a:stretch>
            <a:fillRect/>
          </a:stretch>
        </p:blipFill>
        <p:spPr>
          <a:xfrm>
            <a:off x="9510583" y="304025"/>
            <a:ext cx="4815017" cy="2270761"/>
          </a:xfrm>
          <a:prstGeom prst="rect">
            <a:avLst/>
          </a:prstGeom>
        </p:spPr>
      </p:pic>
      <p:pic>
        <p:nvPicPr>
          <p:cNvPr id="35" name="Picture 34">
            <a:extLst>
              <a:ext uri="{FF2B5EF4-FFF2-40B4-BE49-F238E27FC236}">
                <a16:creationId xmlns:a16="http://schemas.microsoft.com/office/drawing/2014/main" id="{986015F1-312C-B7FE-4C0F-8368F0E8746A}"/>
              </a:ext>
            </a:extLst>
          </p:cNvPr>
          <p:cNvPicPr>
            <a:picLocks noChangeAspect="1"/>
          </p:cNvPicPr>
          <p:nvPr/>
        </p:nvPicPr>
        <p:blipFill>
          <a:blip r:embed="rId5">
            <a:alphaModFix amt="50000"/>
          </a:blip>
          <a:stretch>
            <a:fillRect/>
          </a:stretch>
        </p:blipFill>
        <p:spPr>
          <a:xfrm>
            <a:off x="7102768" y="3916680"/>
            <a:ext cx="7392241" cy="37096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219557"/>
            <a:ext cx="5632490" cy="704017"/>
          </a:xfrm>
          <a:prstGeom prst="rect">
            <a:avLst/>
          </a:prstGeom>
          <a:noFill/>
          <a:ln/>
        </p:spPr>
        <p:txBody>
          <a:bodyPr wrap="none" lIns="0" tIns="0" rIns="0" bIns="0" rtlCol="0" anchor="t"/>
          <a:lstStyle/>
          <a:p>
            <a:pPr marL="285750" indent="-285750">
              <a:buFont typeface="Wingdings" panose="05000000000000000000" pitchFamily="2" charset="2"/>
              <a:buChar char="Ø"/>
            </a:pPr>
            <a:r>
              <a:rPr lang="en-US" sz="4400" b="1" dirty="0">
                <a:solidFill>
                  <a:schemeClr val="bg1"/>
                </a:solidFill>
              </a:rPr>
              <a:t>Findings &amp; Insights Summary</a:t>
            </a:r>
            <a:endParaRPr lang="en-US" sz="4400" dirty="0">
              <a:solidFill>
                <a:schemeClr val="bg1"/>
              </a:solidFill>
            </a:endParaRPr>
          </a:p>
        </p:txBody>
      </p:sp>
      <p:sp>
        <p:nvSpPr>
          <p:cNvPr id="3" name="Shape 1"/>
          <p:cNvSpPr/>
          <p:nvPr/>
        </p:nvSpPr>
        <p:spPr>
          <a:xfrm>
            <a:off x="837724" y="2402324"/>
            <a:ext cx="6357818" cy="2184202"/>
          </a:xfrm>
          <a:prstGeom prst="roundRect">
            <a:avLst>
              <a:gd name="adj" fmla="val 6698"/>
            </a:avLst>
          </a:prstGeom>
          <a:solidFill>
            <a:srgbClr val="100C35"/>
          </a:solidFill>
          <a:ln w="30480">
            <a:solidFill>
              <a:srgbClr val="48446D"/>
            </a:solidFill>
            <a:prstDash val="solid"/>
          </a:ln>
        </p:spPr>
      </p:sp>
      <p:pic>
        <p:nvPicPr>
          <p:cNvPr id="4" name="Image 0" descr="preencoded.png"/>
          <p:cNvPicPr>
            <a:picLocks noChangeAspect="1"/>
          </p:cNvPicPr>
          <p:nvPr/>
        </p:nvPicPr>
        <p:blipFill>
          <a:blip r:embed="rId3"/>
          <a:stretch>
            <a:fillRect/>
          </a:stretch>
        </p:blipFill>
        <p:spPr>
          <a:xfrm>
            <a:off x="807244" y="2402324"/>
            <a:ext cx="121920" cy="2184202"/>
          </a:xfrm>
          <a:prstGeom prst="rect">
            <a:avLst/>
          </a:prstGeom>
        </p:spPr>
      </p:pic>
      <p:sp>
        <p:nvSpPr>
          <p:cNvPr id="5" name="Text 2"/>
          <p:cNvSpPr/>
          <p:nvPr/>
        </p:nvSpPr>
        <p:spPr>
          <a:xfrm>
            <a:off x="1198959" y="267212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Content Type Insights</a:t>
            </a:r>
            <a:endParaRPr lang="en-US" sz="2200" dirty="0"/>
          </a:p>
        </p:txBody>
      </p:sp>
      <p:sp>
        <p:nvSpPr>
          <p:cNvPr id="6" name="Text 3"/>
          <p:cNvSpPr/>
          <p:nvPr/>
        </p:nvSpPr>
        <p:spPr>
          <a:xfrm>
            <a:off x="1198959" y="3167658"/>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Movies dominate Netflix's library, but TV series drive recurring engagement and subscriber retention through episodic release strategies.</a:t>
            </a:r>
            <a:endParaRPr lang="en-US" sz="1850" dirty="0"/>
          </a:p>
        </p:txBody>
      </p:sp>
      <p:sp>
        <p:nvSpPr>
          <p:cNvPr id="7" name="Shape 4"/>
          <p:cNvSpPr/>
          <p:nvPr/>
        </p:nvSpPr>
        <p:spPr>
          <a:xfrm>
            <a:off x="7434858" y="2402324"/>
            <a:ext cx="6357818" cy="2184202"/>
          </a:xfrm>
          <a:prstGeom prst="roundRect">
            <a:avLst>
              <a:gd name="adj" fmla="val 6698"/>
            </a:avLst>
          </a:prstGeom>
          <a:solidFill>
            <a:srgbClr val="100C35"/>
          </a:solidFill>
          <a:ln w="30480">
            <a:solidFill>
              <a:srgbClr val="48446D"/>
            </a:solidFill>
            <a:prstDash val="solid"/>
          </a:ln>
        </p:spPr>
      </p:sp>
      <p:pic>
        <p:nvPicPr>
          <p:cNvPr id="8" name="Image 1" descr="preencoded.png"/>
          <p:cNvPicPr>
            <a:picLocks noChangeAspect="1"/>
          </p:cNvPicPr>
          <p:nvPr/>
        </p:nvPicPr>
        <p:blipFill>
          <a:blip r:embed="rId3"/>
          <a:stretch>
            <a:fillRect/>
          </a:stretch>
        </p:blipFill>
        <p:spPr>
          <a:xfrm>
            <a:off x="7404378" y="2402324"/>
            <a:ext cx="121920" cy="2184202"/>
          </a:xfrm>
          <a:prstGeom prst="rect">
            <a:avLst/>
          </a:prstGeom>
        </p:spPr>
      </p:pic>
      <p:sp>
        <p:nvSpPr>
          <p:cNvPr id="9" name="Text 5"/>
          <p:cNvSpPr/>
          <p:nvPr/>
        </p:nvSpPr>
        <p:spPr>
          <a:xfrm>
            <a:off x="7796093" y="267212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Genre Dynamics</a:t>
            </a:r>
            <a:endParaRPr lang="en-US" sz="2200" dirty="0"/>
          </a:p>
        </p:txBody>
      </p:sp>
      <p:sp>
        <p:nvSpPr>
          <p:cNvPr id="10" name="Text 6"/>
          <p:cNvSpPr/>
          <p:nvPr/>
        </p:nvSpPr>
        <p:spPr>
          <a:xfrm>
            <a:off x="7796093" y="3167658"/>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Drama and international content show explosive growth, reflecting Netflix's strategic pivot toward global audiences and diverse storytelling.</a:t>
            </a:r>
            <a:endParaRPr lang="en-US" sz="1850" dirty="0"/>
          </a:p>
        </p:txBody>
      </p:sp>
      <p:sp>
        <p:nvSpPr>
          <p:cNvPr id="11" name="Shape 7"/>
          <p:cNvSpPr/>
          <p:nvPr/>
        </p:nvSpPr>
        <p:spPr>
          <a:xfrm>
            <a:off x="837724" y="4825841"/>
            <a:ext cx="6357818" cy="2184202"/>
          </a:xfrm>
          <a:prstGeom prst="roundRect">
            <a:avLst>
              <a:gd name="adj" fmla="val 6698"/>
            </a:avLst>
          </a:prstGeom>
          <a:solidFill>
            <a:srgbClr val="100C35"/>
          </a:solidFill>
          <a:ln w="30480">
            <a:solidFill>
              <a:srgbClr val="48446D"/>
            </a:solidFill>
            <a:prstDash val="solid"/>
          </a:ln>
        </p:spPr>
      </p:sp>
      <p:pic>
        <p:nvPicPr>
          <p:cNvPr id="12" name="Image 2" descr="preencoded.png"/>
          <p:cNvPicPr>
            <a:picLocks noChangeAspect="1"/>
          </p:cNvPicPr>
          <p:nvPr/>
        </p:nvPicPr>
        <p:blipFill>
          <a:blip r:embed="rId3"/>
          <a:stretch>
            <a:fillRect/>
          </a:stretch>
        </p:blipFill>
        <p:spPr>
          <a:xfrm>
            <a:off x="807244" y="4825841"/>
            <a:ext cx="121920" cy="2184202"/>
          </a:xfrm>
          <a:prstGeom prst="rect">
            <a:avLst/>
          </a:prstGeom>
        </p:spPr>
      </p:pic>
      <p:sp>
        <p:nvSpPr>
          <p:cNvPr id="13" name="Text 8"/>
          <p:cNvSpPr/>
          <p:nvPr/>
        </p:nvSpPr>
        <p:spPr>
          <a:xfrm>
            <a:off x="1198959" y="509563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Rating Correlations</a:t>
            </a:r>
            <a:endParaRPr lang="en-US" sz="2200" dirty="0"/>
          </a:p>
        </p:txBody>
      </p:sp>
      <p:sp>
        <p:nvSpPr>
          <p:cNvPr id="14" name="Text 9"/>
          <p:cNvSpPr/>
          <p:nvPr/>
        </p:nvSpPr>
        <p:spPr>
          <a:xfrm>
            <a:off x="1198959" y="5591175"/>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Strong correlations exist between production budget, release year, and user ratings, suggesting quality perception tied to production values.</a:t>
            </a:r>
            <a:endParaRPr lang="en-US" sz="1850" dirty="0"/>
          </a:p>
        </p:txBody>
      </p:sp>
      <p:sp>
        <p:nvSpPr>
          <p:cNvPr id="15" name="Shape 10"/>
          <p:cNvSpPr/>
          <p:nvPr/>
        </p:nvSpPr>
        <p:spPr>
          <a:xfrm>
            <a:off x="7434858" y="4825841"/>
            <a:ext cx="6357818" cy="2184202"/>
          </a:xfrm>
          <a:prstGeom prst="roundRect">
            <a:avLst>
              <a:gd name="adj" fmla="val 6698"/>
            </a:avLst>
          </a:prstGeom>
          <a:solidFill>
            <a:srgbClr val="100C35"/>
          </a:solidFill>
          <a:ln w="30480">
            <a:solidFill>
              <a:srgbClr val="48446D"/>
            </a:solidFill>
            <a:prstDash val="solid"/>
          </a:ln>
        </p:spPr>
      </p:sp>
      <p:pic>
        <p:nvPicPr>
          <p:cNvPr id="16" name="Image 3" descr="preencoded.png"/>
          <p:cNvPicPr>
            <a:picLocks noChangeAspect="1"/>
          </p:cNvPicPr>
          <p:nvPr/>
        </p:nvPicPr>
        <p:blipFill>
          <a:blip r:embed="rId3"/>
          <a:stretch>
            <a:fillRect/>
          </a:stretch>
        </p:blipFill>
        <p:spPr>
          <a:xfrm>
            <a:off x="7404378" y="4825841"/>
            <a:ext cx="121920" cy="2184202"/>
          </a:xfrm>
          <a:prstGeom prst="rect">
            <a:avLst/>
          </a:prstGeom>
        </p:spPr>
      </p:pic>
      <p:sp>
        <p:nvSpPr>
          <p:cNvPr id="17" name="Text 11"/>
          <p:cNvSpPr/>
          <p:nvPr/>
        </p:nvSpPr>
        <p:spPr>
          <a:xfrm>
            <a:off x="7796093" y="509563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Creator Influence</a:t>
            </a:r>
            <a:endParaRPr lang="en-US" sz="2200" dirty="0"/>
          </a:p>
        </p:txBody>
      </p:sp>
      <p:sp>
        <p:nvSpPr>
          <p:cNvPr id="18" name="Text 12"/>
          <p:cNvSpPr/>
          <p:nvPr/>
        </p:nvSpPr>
        <p:spPr>
          <a:xfrm>
            <a:off x="7796093" y="5591175"/>
            <a:ext cx="5726787"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Top-tier directors and actors significantly impact viewership rates, making talent acquisition a critical content strategy component.</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B3130-CA27-3F66-0572-2898FF7EF8F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C5905B7-B3D9-80F3-5AEF-9CCDC2F7EF52}"/>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6E121F05-8101-AA5E-3E6C-3474884DD338}"/>
              </a:ext>
            </a:extLst>
          </p:cNvPr>
          <p:cNvSpPr/>
          <p:nvPr/>
        </p:nvSpPr>
        <p:spPr>
          <a:xfrm>
            <a:off x="1062979" y="1258134"/>
            <a:ext cx="7468553" cy="1408033"/>
          </a:xfrm>
          <a:prstGeom prst="rect">
            <a:avLst/>
          </a:prstGeom>
          <a:noFill/>
          <a:ln/>
        </p:spPr>
        <p:txBody>
          <a:bodyPr wrap="square" lIns="0" tIns="0" rIns="0" bIns="0" rtlCol="0" anchor="t"/>
          <a:lstStyle/>
          <a:p>
            <a:pPr>
              <a:lnSpc>
                <a:spcPts val="5500"/>
              </a:lnSpc>
            </a:pPr>
            <a:r>
              <a:rPr lang="en-IN" sz="4400" b="1" u="sng" dirty="0">
                <a:solidFill>
                  <a:schemeClr val="bg1"/>
                </a:solidFill>
                <a:latin typeface="Kanit" panose="020B0604020202020204" charset="-34"/>
                <a:cs typeface="Kanit" panose="020B0604020202020204" charset="-34"/>
              </a:rPr>
              <a:t>CONCLUSION:</a:t>
            </a:r>
            <a:endParaRPr lang="en-US" sz="4400" b="1" u="sng" dirty="0">
              <a:solidFill>
                <a:schemeClr val="bg1"/>
              </a:solidFill>
              <a:latin typeface="Kanit" panose="020B0604020202020204" charset="-34"/>
              <a:cs typeface="Kanit" panose="020B0604020202020204" charset="-34"/>
            </a:endParaRPr>
          </a:p>
        </p:txBody>
      </p:sp>
      <p:sp>
        <p:nvSpPr>
          <p:cNvPr id="4" name="Text 1">
            <a:extLst>
              <a:ext uri="{FF2B5EF4-FFF2-40B4-BE49-F238E27FC236}">
                <a16:creationId xmlns:a16="http://schemas.microsoft.com/office/drawing/2014/main" id="{264AE8EF-BE54-DD8D-A5C4-4CEB3029A1F2}"/>
              </a:ext>
            </a:extLst>
          </p:cNvPr>
          <p:cNvSpPr/>
          <p:nvPr/>
        </p:nvSpPr>
        <p:spPr>
          <a:xfrm>
            <a:off x="457201" y="2362200"/>
            <a:ext cx="7238999" cy="4800600"/>
          </a:xfrm>
          <a:prstGeom prst="rect">
            <a:avLst/>
          </a:prstGeom>
          <a:noFill/>
          <a:ln/>
        </p:spPr>
        <p:txBody>
          <a:bodyPr wrap="square" lIns="0" tIns="0" rIns="0" bIns="0" rtlCol="0" anchor="t"/>
          <a:lstStyle/>
          <a:p>
            <a:pPr marL="342900" indent="-342900">
              <a:buFont typeface="Wingdings" panose="05000000000000000000" pitchFamily="2" charset="2"/>
              <a:buChar char="Ø"/>
            </a:pPr>
            <a:r>
              <a:rPr lang="en-US" sz="2400" dirty="0">
                <a:solidFill>
                  <a:schemeClr val="bg1"/>
                </a:solidFill>
              </a:rPr>
              <a:t>The Netflix dataset reveals a strong preference for movies, recent releases, and short-format content. Most additions occurred between 2016–2020, showing a period of rapid platform expansion. The USA leads in content contribution, while India and the UK are emerging markets. Popular genres and ratings indicate that Netflix focuses heavily on diverse global audiences, offering a mix of mature, international, and drama-based content. Overall, the platform emphasizes fresh, high-demand titles tailored to varied viewer preferences.</a:t>
            </a:r>
          </a:p>
        </p:txBody>
      </p:sp>
      <p:sp>
        <p:nvSpPr>
          <p:cNvPr id="5" name="TextBox 4">
            <a:extLst>
              <a:ext uri="{FF2B5EF4-FFF2-40B4-BE49-F238E27FC236}">
                <a16:creationId xmlns:a16="http://schemas.microsoft.com/office/drawing/2014/main" id="{0C288EE8-F863-E7AD-2EBE-52EEE3A09A75}"/>
              </a:ext>
            </a:extLst>
          </p:cNvPr>
          <p:cNvSpPr txBox="1"/>
          <p:nvPr/>
        </p:nvSpPr>
        <p:spPr>
          <a:xfrm>
            <a:off x="3764280" y="6815400"/>
            <a:ext cx="5486400" cy="954107"/>
          </a:xfrm>
          <a:prstGeom prst="rect">
            <a:avLst/>
          </a:prstGeom>
          <a:noFill/>
        </p:spPr>
        <p:txBody>
          <a:bodyPr wrap="square" rtlCol="0">
            <a:spAutoFit/>
          </a:bodyPr>
          <a:lstStyle/>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NAME – ANKIT RAJ</a:t>
            </a:r>
          </a:p>
          <a:p>
            <a:pPr marL="457200" indent="-457200">
              <a:buFont typeface="Wingdings" panose="05000000000000000000" pitchFamily="2" charset="2"/>
              <a:buChar char="Ø"/>
            </a:pPr>
            <a:r>
              <a:rPr lang="en-IN" sz="2800" dirty="0">
                <a:solidFill>
                  <a:schemeClr val="bg1"/>
                </a:solidFill>
                <a:latin typeface="Constantia" panose="02030602050306030303" pitchFamily="18" charset="0"/>
                <a:cs typeface="Kanit" panose="020B0604020202020204" charset="-34"/>
              </a:rPr>
              <a:t>GUIDE –  MISS NAINA DEVI</a:t>
            </a:r>
          </a:p>
        </p:txBody>
      </p:sp>
    </p:spTree>
    <p:extLst>
      <p:ext uri="{BB962C8B-B14F-4D97-AF65-F5344CB8AC3E}">
        <p14:creationId xmlns:p14="http://schemas.microsoft.com/office/powerpoint/2010/main" val="214690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9B1B92-B661-446B-598C-5DF181163DD1}"/>
              </a:ext>
            </a:extLst>
          </p:cNvPr>
          <p:cNvPicPr>
            <a:picLocks noChangeAspect="1"/>
          </p:cNvPicPr>
          <p:nvPr/>
        </p:nvPicPr>
        <p:blipFill>
          <a:blip r:embed="rId2">
            <a:alphaModFix amt="35000"/>
          </a:blip>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8AABF9F-C96F-A1D8-F5EC-2936967590B4}"/>
              </a:ext>
            </a:extLst>
          </p:cNvPr>
          <p:cNvPicPr>
            <a:picLocks noChangeAspect="1"/>
          </p:cNvPicPr>
          <p:nvPr/>
        </p:nvPicPr>
        <p:blipFill>
          <a:blip r:embed="rId3">
            <a:alphaModFix amt="50000"/>
          </a:blip>
          <a:stretch>
            <a:fillRect/>
          </a:stretch>
        </p:blipFill>
        <p:spPr>
          <a:xfrm>
            <a:off x="6626841" y="3486220"/>
            <a:ext cx="7896878" cy="3724166"/>
          </a:xfrm>
          <a:prstGeom prst="rect">
            <a:avLst/>
          </a:prstGeom>
        </p:spPr>
      </p:pic>
      <p:sp>
        <p:nvSpPr>
          <p:cNvPr id="7" name="TextBox 6">
            <a:extLst>
              <a:ext uri="{FF2B5EF4-FFF2-40B4-BE49-F238E27FC236}">
                <a16:creationId xmlns:a16="http://schemas.microsoft.com/office/drawing/2014/main" id="{2A98E58D-DD60-8605-70D2-829A96908473}"/>
              </a:ext>
            </a:extLst>
          </p:cNvPr>
          <p:cNvSpPr txBox="1"/>
          <p:nvPr/>
        </p:nvSpPr>
        <p:spPr>
          <a:xfrm>
            <a:off x="134601" y="7210386"/>
            <a:ext cx="8138160" cy="523220"/>
          </a:xfrm>
          <a:prstGeom prst="rect">
            <a:avLst/>
          </a:prstGeom>
          <a:noFill/>
        </p:spPr>
        <p:txBody>
          <a:bodyPr wrap="square" rtlCol="0">
            <a:spAutoFit/>
          </a:bodyPr>
          <a:lstStyle/>
          <a:p>
            <a:r>
              <a:rPr lang="en-IN" sz="2800" dirty="0">
                <a:solidFill>
                  <a:schemeClr val="bg1"/>
                </a:solidFill>
                <a:highlight>
                  <a:srgbClr val="0000FF"/>
                </a:highlight>
              </a:rPr>
              <a:t>WEBSITE LINK - https://eda-netflix.onrender.com</a:t>
            </a:r>
          </a:p>
        </p:txBody>
      </p:sp>
      <p:sp>
        <p:nvSpPr>
          <p:cNvPr id="9" name="TextBox 8">
            <a:extLst>
              <a:ext uri="{FF2B5EF4-FFF2-40B4-BE49-F238E27FC236}">
                <a16:creationId xmlns:a16="http://schemas.microsoft.com/office/drawing/2014/main" id="{2AA3CA37-25B2-C66F-3C8C-3E3F3583B6D8}"/>
              </a:ext>
            </a:extLst>
          </p:cNvPr>
          <p:cNvSpPr txBox="1"/>
          <p:nvPr/>
        </p:nvSpPr>
        <p:spPr>
          <a:xfrm>
            <a:off x="27920" y="7668905"/>
            <a:ext cx="12984480" cy="523220"/>
          </a:xfrm>
          <a:prstGeom prst="rect">
            <a:avLst/>
          </a:prstGeom>
          <a:noFill/>
        </p:spPr>
        <p:txBody>
          <a:bodyPr wrap="square" rtlCol="0">
            <a:spAutoFit/>
          </a:bodyPr>
          <a:lstStyle/>
          <a:p>
            <a:r>
              <a:rPr lang="en-IN" sz="2800" dirty="0">
                <a:solidFill>
                  <a:schemeClr val="bg1"/>
                </a:solidFill>
                <a:highlight>
                  <a:srgbClr val="0000FF"/>
                </a:highlight>
              </a:rPr>
              <a:t>GIT HUB - https://github.com/ankit79039-source/EDA-NETFLIX.git</a:t>
            </a:r>
          </a:p>
        </p:txBody>
      </p:sp>
      <p:sp>
        <p:nvSpPr>
          <p:cNvPr id="10" name="TextBox 9">
            <a:extLst>
              <a:ext uri="{FF2B5EF4-FFF2-40B4-BE49-F238E27FC236}">
                <a16:creationId xmlns:a16="http://schemas.microsoft.com/office/drawing/2014/main" id="{B57C762B-5A0E-54F9-6ADA-E76AF26DCD51}"/>
              </a:ext>
            </a:extLst>
          </p:cNvPr>
          <p:cNvSpPr txBox="1"/>
          <p:nvPr/>
        </p:nvSpPr>
        <p:spPr>
          <a:xfrm>
            <a:off x="3840480" y="960120"/>
            <a:ext cx="7896878" cy="923330"/>
          </a:xfrm>
          <a:prstGeom prst="rect">
            <a:avLst/>
          </a:prstGeom>
          <a:noFill/>
        </p:spPr>
        <p:txBody>
          <a:bodyPr wrap="square" rtlCol="0">
            <a:spAutoFit/>
          </a:bodyPr>
          <a:lstStyle/>
          <a:p>
            <a:r>
              <a:rPr lang="en-IN" sz="5400" dirty="0">
                <a:solidFill>
                  <a:schemeClr val="accent4">
                    <a:lumMod val="60000"/>
                    <a:lumOff val="40000"/>
                  </a:schemeClr>
                </a:solidFill>
              </a:rPr>
              <a:t>WORKING WEBSITE</a:t>
            </a:r>
          </a:p>
        </p:txBody>
      </p:sp>
      <p:sp>
        <p:nvSpPr>
          <p:cNvPr id="11" name="TextBox 10">
            <a:extLst>
              <a:ext uri="{FF2B5EF4-FFF2-40B4-BE49-F238E27FC236}">
                <a16:creationId xmlns:a16="http://schemas.microsoft.com/office/drawing/2014/main" id="{7F9EC27D-A342-8868-F54C-BC64A8C5424A}"/>
              </a:ext>
            </a:extLst>
          </p:cNvPr>
          <p:cNvSpPr txBox="1"/>
          <p:nvPr/>
        </p:nvSpPr>
        <p:spPr>
          <a:xfrm>
            <a:off x="533400" y="2331720"/>
            <a:ext cx="5986760" cy="2246769"/>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The Netflix website offers a smooth, user-friendly interface that makes it easy for viewers to explore movies and TV shows.</a:t>
            </a:r>
          </a:p>
          <a:p>
            <a:pPr marL="457200" indent="-457200">
              <a:buFont typeface="Wingdings" panose="05000000000000000000" pitchFamily="2" charset="2"/>
              <a:buChar char="Ø"/>
            </a:pPr>
            <a:endParaRPr lang="en-IN" sz="2800" dirty="0">
              <a:solidFill>
                <a:schemeClr val="bg1"/>
              </a:solidFill>
            </a:endParaRPr>
          </a:p>
        </p:txBody>
      </p:sp>
    </p:spTree>
    <p:extLst>
      <p:ext uri="{BB962C8B-B14F-4D97-AF65-F5344CB8AC3E}">
        <p14:creationId xmlns:p14="http://schemas.microsoft.com/office/powerpoint/2010/main" val="296280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E78C79-C99C-611E-7F13-2BB7ABE3A2F3}"/>
              </a:ext>
            </a:extLst>
          </p:cNvPr>
          <p:cNvSpPr txBox="1"/>
          <p:nvPr/>
        </p:nvSpPr>
        <p:spPr>
          <a:xfrm>
            <a:off x="798654" y="1134847"/>
            <a:ext cx="4201610" cy="900246"/>
          </a:xfrm>
          <a:prstGeom prst="rect">
            <a:avLst/>
          </a:prstGeom>
          <a:noFill/>
        </p:spPr>
        <p:txBody>
          <a:bodyPr wrap="square" rtlCol="0">
            <a:spAutoFit/>
          </a:bodyPr>
          <a:lstStyle/>
          <a:p>
            <a:r>
              <a:rPr lang="en-US" sz="5250" b="1" u="sng" dirty="0">
                <a:solidFill>
                  <a:schemeClr val="bg1"/>
                </a:solidFill>
              </a:rPr>
              <a:t>Future Scope:-</a:t>
            </a:r>
            <a:endParaRPr lang="en-IN" sz="5250" u="sng" dirty="0">
              <a:solidFill>
                <a:schemeClr val="bg1"/>
              </a:solidFill>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3" name="TextBox 2">
            <a:extLst>
              <a:ext uri="{FF2B5EF4-FFF2-40B4-BE49-F238E27FC236}">
                <a16:creationId xmlns:a16="http://schemas.microsoft.com/office/drawing/2014/main" id="{C4624BC0-A7DE-6427-811D-4F6BCFD03467}"/>
              </a:ext>
            </a:extLst>
          </p:cNvPr>
          <p:cNvSpPr txBox="1"/>
          <p:nvPr/>
        </p:nvSpPr>
        <p:spPr>
          <a:xfrm>
            <a:off x="439838" y="2384385"/>
            <a:ext cx="6655443" cy="5509200"/>
          </a:xfrm>
          <a:prstGeom prst="rect">
            <a:avLst/>
          </a:prstGeom>
          <a:noFill/>
        </p:spPr>
        <p:txBody>
          <a:bodyPr wrap="square" rtlCol="0">
            <a:spAutoFit/>
          </a:bodyPr>
          <a:lstStyle/>
          <a:p>
            <a:pPr marL="457200" indent="-457200">
              <a:buFont typeface="Wingdings" panose="05000000000000000000" pitchFamily="2" charset="2"/>
              <a:buChar char="v"/>
            </a:pPr>
            <a:r>
              <a:rPr lang="en-US" sz="3200" dirty="0">
                <a:solidFill>
                  <a:schemeClr val="bg1">
                    <a:lumMod val="95000"/>
                    <a:lumOff val="5000"/>
                  </a:schemeClr>
                </a:solidFill>
              </a:rPr>
              <a:t>Extend analysis using machine learning to predict content popularity.</a:t>
            </a:r>
          </a:p>
          <a:p>
            <a:pPr marL="457200" indent="-457200">
              <a:buFont typeface="Wingdings" panose="05000000000000000000" pitchFamily="2" charset="2"/>
              <a:buChar char="v"/>
            </a:pPr>
            <a:r>
              <a:rPr lang="en-US" sz="3200" dirty="0">
                <a:solidFill>
                  <a:schemeClr val="bg1">
                    <a:lumMod val="95000"/>
                    <a:lumOff val="5000"/>
                  </a:schemeClr>
                </a:solidFill>
              </a:rPr>
              <a:t>Include IMDb ratings and viewer engagement data for deeper insights.</a:t>
            </a:r>
          </a:p>
          <a:p>
            <a:pPr marL="457200" indent="-457200">
              <a:buFont typeface="Wingdings" panose="05000000000000000000" pitchFamily="2" charset="2"/>
              <a:buChar char="v"/>
            </a:pPr>
            <a:r>
              <a:rPr lang="en-US" sz="3200" dirty="0">
                <a:solidFill>
                  <a:schemeClr val="bg1">
                    <a:lumMod val="95000"/>
                    <a:lumOff val="5000"/>
                  </a:schemeClr>
                </a:solidFill>
              </a:rPr>
              <a:t>Create an interactive dashboard using Power BI or Tableau.</a:t>
            </a:r>
          </a:p>
          <a:p>
            <a:pPr marL="457200" indent="-457200">
              <a:buFont typeface="Wingdings" panose="05000000000000000000" pitchFamily="2" charset="2"/>
              <a:buChar char="v"/>
            </a:pPr>
            <a:r>
              <a:rPr lang="en-US" sz="3200" dirty="0">
                <a:solidFill>
                  <a:schemeClr val="bg1">
                    <a:lumMod val="95000"/>
                    <a:lumOff val="5000"/>
                  </a:schemeClr>
                </a:solidFill>
              </a:rPr>
              <a:t>Automate updates with Netflix’s latest data through APIs.</a:t>
            </a:r>
          </a:p>
          <a:p>
            <a:pPr marL="457200" indent="-457200">
              <a:buFont typeface="Wingdings" panose="05000000000000000000" pitchFamily="2" charset="2"/>
              <a:buChar char="v"/>
            </a:pPr>
            <a:endParaRPr lang="en-IN" sz="3200" dirty="0"/>
          </a:p>
        </p:txBody>
      </p:sp>
      <p:pic>
        <p:nvPicPr>
          <p:cNvPr id="5" name="Image 0" descr="preencoded.png">
            <a:extLst>
              <a:ext uri="{FF2B5EF4-FFF2-40B4-BE49-F238E27FC236}">
                <a16:creationId xmlns:a16="http://schemas.microsoft.com/office/drawing/2014/main" id="{05A68F89-5BC9-6A8B-A8AC-A173802042F7}"/>
              </a:ext>
            </a:extLst>
          </p:cNvPr>
          <p:cNvPicPr>
            <a:picLocks noChangeAspect="1"/>
          </p:cNvPicPr>
          <p:nvPr/>
        </p:nvPicPr>
        <p:blipFill>
          <a:blip r:embed="rId2"/>
          <a:stretch>
            <a:fillRect/>
          </a:stretch>
        </p:blipFill>
        <p:spPr>
          <a:xfrm>
            <a:off x="7535121" y="0"/>
            <a:ext cx="7095279" cy="8229600"/>
          </a:xfrm>
          <a:prstGeom prst="rect">
            <a:avLst/>
          </a:prstGeom>
        </p:spPr>
      </p:pic>
    </p:spTree>
    <p:extLst>
      <p:ext uri="{BB962C8B-B14F-4D97-AF65-F5344CB8AC3E}">
        <p14:creationId xmlns:p14="http://schemas.microsoft.com/office/powerpoint/2010/main" val="513303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E9E7A1-5C89-6730-76BA-651FCED4EEC4}"/>
              </a:ext>
            </a:extLst>
          </p:cNvPr>
          <p:cNvPicPr>
            <a:picLocks noChangeAspect="1"/>
          </p:cNvPicPr>
          <p:nvPr/>
        </p:nvPicPr>
        <p:blipFill>
          <a:blip r:embed="rId2">
            <a:alphaModFix amt="50000"/>
            <a:extLst>
              <a:ext uri="{837473B0-CC2E-450A-ABE3-18F120FF3D39}">
                <a1611:picAttrSrcUrl xmlns:a1611="http://schemas.microsoft.com/office/drawing/2016/11/main" r:id="rId3"/>
              </a:ext>
            </a:extLst>
          </a:blip>
          <a:stretch>
            <a:fillRect/>
          </a:stretch>
        </p:blipFill>
        <p:spPr>
          <a:xfrm>
            <a:off x="0" y="0"/>
            <a:ext cx="14630400" cy="8229600"/>
          </a:xfrm>
          <a:prstGeom prst="rect">
            <a:avLst/>
          </a:prstGeom>
          <a:ln>
            <a:noFill/>
          </a:ln>
          <a:effectLst>
            <a:softEdge rad="112500"/>
          </a:effectLst>
        </p:spPr>
      </p:pic>
      <p:sp>
        <p:nvSpPr>
          <p:cNvPr id="4" name="TextBox 3">
            <a:extLst>
              <a:ext uri="{FF2B5EF4-FFF2-40B4-BE49-F238E27FC236}">
                <a16:creationId xmlns:a16="http://schemas.microsoft.com/office/drawing/2014/main" id="{08796C6B-BFF1-90E0-2D35-9BF6057813B4}"/>
              </a:ext>
            </a:extLst>
          </p:cNvPr>
          <p:cNvSpPr txBox="1"/>
          <p:nvPr/>
        </p:nvSpPr>
        <p:spPr>
          <a:xfrm>
            <a:off x="11062010" y="7207777"/>
            <a:ext cx="4114800" cy="646331"/>
          </a:xfrm>
          <a:prstGeom prst="rect">
            <a:avLst/>
          </a:prstGeom>
          <a:noFill/>
        </p:spPr>
        <p:txBody>
          <a:bodyPr wrap="square" rtlCol="0">
            <a:spAutoFit/>
          </a:bodyPr>
          <a:lstStyle/>
          <a:p>
            <a:r>
              <a:rPr lang="en-IN" sz="3600" dirty="0"/>
              <a:t>NAME- ANKIT RAJ</a:t>
            </a:r>
          </a:p>
        </p:txBody>
      </p:sp>
    </p:spTree>
    <p:extLst>
      <p:ext uri="{BB962C8B-B14F-4D97-AF65-F5344CB8AC3E}">
        <p14:creationId xmlns:p14="http://schemas.microsoft.com/office/powerpoint/2010/main" val="11271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EF0B36-CF8A-9D04-236E-08B3D1030A18}"/>
              </a:ext>
            </a:extLst>
          </p:cNvPr>
          <p:cNvSpPr txBox="1"/>
          <p:nvPr/>
        </p:nvSpPr>
        <p:spPr>
          <a:xfrm>
            <a:off x="3345083" y="312516"/>
            <a:ext cx="5416952" cy="707886"/>
          </a:xfrm>
          <a:prstGeom prst="rect">
            <a:avLst/>
          </a:prstGeom>
          <a:noFill/>
        </p:spPr>
        <p:txBody>
          <a:bodyPr wrap="square" rtlCol="0">
            <a:spAutoFit/>
          </a:bodyPr>
          <a:lstStyle/>
          <a:p>
            <a:r>
              <a:rPr lang="en-IN" sz="4000" b="1" u="sng" dirty="0">
                <a:solidFill>
                  <a:schemeClr val="bg1"/>
                </a:solidFill>
                <a:latin typeface="Kanit" panose="020B0604020202020204" charset="-34"/>
                <a:cs typeface="Kanit" panose="020B0604020202020204" charset="-34"/>
              </a:rPr>
              <a:t>AGENDA</a:t>
            </a:r>
          </a:p>
        </p:txBody>
      </p:sp>
      <p:pic>
        <p:nvPicPr>
          <p:cNvPr id="4" name="Image 0" descr="preencoded.png">
            <a:extLst>
              <a:ext uri="{FF2B5EF4-FFF2-40B4-BE49-F238E27FC236}">
                <a16:creationId xmlns:a16="http://schemas.microsoft.com/office/drawing/2014/main" id="{42B03356-38BA-E3F7-56CE-8473044F1671}"/>
              </a:ext>
            </a:extLst>
          </p:cNvPr>
          <p:cNvPicPr>
            <a:picLocks noChangeAspect="1"/>
          </p:cNvPicPr>
          <p:nvPr/>
        </p:nvPicPr>
        <p:blipFill>
          <a:blip r:embed="rId2"/>
          <a:stretch>
            <a:fillRect/>
          </a:stretch>
        </p:blipFill>
        <p:spPr>
          <a:xfrm>
            <a:off x="9144000" y="0"/>
            <a:ext cx="5486400" cy="8229600"/>
          </a:xfrm>
          <a:prstGeom prst="rect">
            <a:avLst/>
          </a:prstGeom>
        </p:spPr>
      </p:pic>
      <p:sp>
        <p:nvSpPr>
          <p:cNvPr id="5" name="TextBox 4">
            <a:extLst>
              <a:ext uri="{FF2B5EF4-FFF2-40B4-BE49-F238E27FC236}">
                <a16:creationId xmlns:a16="http://schemas.microsoft.com/office/drawing/2014/main" id="{70F65AF5-45CD-E2A5-5EB7-11FBC0663B61}"/>
              </a:ext>
            </a:extLst>
          </p:cNvPr>
          <p:cNvSpPr txBox="1"/>
          <p:nvPr/>
        </p:nvSpPr>
        <p:spPr>
          <a:xfrm>
            <a:off x="312516" y="929312"/>
            <a:ext cx="5650134" cy="6894195"/>
          </a:xfrm>
          <a:prstGeom prst="rect">
            <a:avLst/>
          </a:prstGeom>
          <a:noFill/>
        </p:spPr>
        <p:txBody>
          <a:bodyPr wrap="square" rtlCol="0">
            <a:spAutoFit/>
          </a:bodyPr>
          <a:lstStyle/>
          <a:p>
            <a:endParaRPr lang="en-US" sz="2600" b="1" dirty="0">
              <a:solidFill>
                <a:schemeClr val="bg1"/>
              </a:solidFill>
            </a:endParaRPr>
          </a:p>
          <a:p>
            <a:pPr marL="285750" indent="-285750">
              <a:buFont typeface="Wingdings" panose="05000000000000000000" pitchFamily="2" charset="2"/>
              <a:buChar char="Ø"/>
            </a:pPr>
            <a:r>
              <a:rPr lang="en-US" sz="2600" b="1" dirty="0">
                <a:solidFill>
                  <a:schemeClr val="bg1"/>
                </a:solidFill>
              </a:rPr>
              <a:t>Introduction to the Dataset</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Objectives of the Analysis</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Understanding Data Attributes</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Data Cleaning &amp; Preprocessing</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Exploratory Data Analysis</a:t>
            </a:r>
            <a:endParaRPr lang="en-US" sz="2600" dirty="0">
              <a:solidFill>
                <a:schemeClr val="bg1"/>
              </a:solidFill>
            </a:endParaRPr>
          </a:p>
          <a:p>
            <a:pPr marL="742950" lvl="1" indent="-285750">
              <a:buFont typeface="Wingdings" panose="05000000000000000000" pitchFamily="2" charset="2"/>
              <a:buChar char="v"/>
            </a:pPr>
            <a:r>
              <a:rPr lang="en-US" sz="2600" dirty="0">
                <a:solidFill>
                  <a:schemeClr val="bg1"/>
                </a:solidFill>
              </a:rPr>
              <a:t>Content distribution (Movies vs TV Shows)</a:t>
            </a:r>
          </a:p>
          <a:p>
            <a:pPr marL="742950" lvl="1" indent="-285750">
              <a:buFont typeface="Wingdings" panose="05000000000000000000" pitchFamily="2" charset="2"/>
              <a:buChar char="v"/>
            </a:pPr>
            <a:r>
              <a:rPr lang="en-US" sz="2600" dirty="0">
                <a:solidFill>
                  <a:schemeClr val="bg1"/>
                </a:solidFill>
              </a:rPr>
              <a:t>Year-wise trends</a:t>
            </a:r>
          </a:p>
          <a:p>
            <a:pPr marL="742950" lvl="1" indent="-285750">
              <a:buFont typeface="Wingdings" panose="05000000000000000000" pitchFamily="2" charset="2"/>
              <a:buChar char="v"/>
            </a:pPr>
            <a:r>
              <a:rPr lang="en-US" sz="2600" dirty="0">
                <a:solidFill>
                  <a:schemeClr val="bg1"/>
                </a:solidFill>
              </a:rPr>
              <a:t>Country-wise analysis</a:t>
            </a:r>
          </a:p>
          <a:p>
            <a:pPr marL="742950" lvl="1" indent="-285750">
              <a:buFont typeface="Wingdings" panose="05000000000000000000" pitchFamily="2" charset="2"/>
              <a:buChar char="v"/>
            </a:pPr>
            <a:r>
              <a:rPr lang="en-US" sz="2600" dirty="0">
                <a:solidFill>
                  <a:schemeClr val="bg1"/>
                </a:solidFill>
              </a:rPr>
              <a:t>Genre-wise insights</a:t>
            </a:r>
          </a:p>
          <a:p>
            <a:pPr marL="742950" lvl="1" indent="-285750">
              <a:buFont typeface="Wingdings" panose="05000000000000000000" pitchFamily="2" charset="2"/>
              <a:buChar char="v"/>
            </a:pPr>
            <a:r>
              <a:rPr lang="en-US" sz="2600" dirty="0">
                <a:solidFill>
                  <a:schemeClr val="bg1"/>
                </a:solidFill>
              </a:rPr>
              <a:t>Rating classification analysis</a:t>
            </a:r>
          </a:p>
          <a:p>
            <a:pPr marL="285750" indent="-285750">
              <a:buFont typeface="Wingdings" panose="05000000000000000000" pitchFamily="2" charset="2"/>
              <a:buChar char="Ø"/>
            </a:pPr>
            <a:r>
              <a:rPr lang="en-US" sz="2600" b="1" dirty="0">
                <a:solidFill>
                  <a:schemeClr val="bg1"/>
                </a:solidFill>
              </a:rPr>
              <a:t>Visualization of Key Insights</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Correlation &amp; Patterns Observation</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Findings &amp; Insights Summary</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Conclusion</a:t>
            </a:r>
            <a:endParaRPr lang="en-US" sz="2600" dirty="0">
              <a:solidFill>
                <a:schemeClr val="bg1"/>
              </a:solidFill>
            </a:endParaRPr>
          </a:p>
          <a:p>
            <a:pPr marL="285750" indent="-285750">
              <a:buFont typeface="Wingdings" panose="05000000000000000000" pitchFamily="2" charset="2"/>
              <a:buChar char="Ø"/>
            </a:pPr>
            <a:r>
              <a:rPr lang="en-US" sz="2600" b="1" dirty="0">
                <a:solidFill>
                  <a:schemeClr val="bg1"/>
                </a:solidFill>
              </a:rPr>
              <a:t>Future Scope </a:t>
            </a:r>
            <a:endParaRPr lang="en-US" sz="2600" dirty="0">
              <a:solidFill>
                <a:schemeClr val="bg1"/>
              </a:solidFill>
            </a:endParaRPr>
          </a:p>
        </p:txBody>
      </p:sp>
    </p:spTree>
    <p:extLst>
      <p:ext uri="{BB962C8B-B14F-4D97-AF65-F5344CB8AC3E}">
        <p14:creationId xmlns:p14="http://schemas.microsoft.com/office/powerpoint/2010/main" val="2262515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682179-D1B8-54B8-2E28-39A134438E9B}"/>
              </a:ext>
            </a:extLst>
          </p:cNvPr>
          <p:cNvPicPr>
            <a:picLocks noChangeAspect="1"/>
          </p:cNvPicPr>
          <p:nvPr/>
        </p:nvPicPr>
        <p:blipFill>
          <a:blip r:embed="rId3">
            <a:alphaModFix amt="20000"/>
            <a:extLst>
              <a:ext uri="{837473B0-CC2E-450A-ABE3-18F120FF3D39}">
                <a1611:picAttrSrcUrl xmlns:a1611="http://schemas.microsoft.com/office/drawing/2016/11/main" r:id="rId4"/>
              </a:ext>
            </a:extLst>
          </a:blip>
          <a:stretch>
            <a:fillRect/>
          </a:stretch>
        </p:blipFill>
        <p:spPr>
          <a:xfrm>
            <a:off x="0" y="8154"/>
            <a:ext cx="14630400" cy="8221445"/>
          </a:xfrm>
          <a:prstGeom prst="rect">
            <a:avLst/>
          </a:prstGeom>
        </p:spPr>
      </p:pic>
      <p:sp>
        <p:nvSpPr>
          <p:cNvPr id="2" name="Text 0"/>
          <p:cNvSpPr/>
          <p:nvPr/>
        </p:nvSpPr>
        <p:spPr>
          <a:xfrm>
            <a:off x="837724" y="2294215"/>
            <a:ext cx="5632490" cy="704017"/>
          </a:xfrm>
          <a:prstGeom prst="rect">
            <a:avLst/>
          </a:prstGeom>
          <a:noFill/>
          <a:ln/>
        </p:spPr>
        <p:txBody>
          <a:bodyPr wrap="none" lIns="0" tIns="0" rIns="0" bIns="0" rtlCol="0" anchor="t"/>
          <a:lstStyle/>
          <a:p>
            <a:pPr marL="285750" indent="-285750">
              <a:buFont typeface="Wingdings" panose="05000000000000000000" pitchFamily="2" charset="2"/>
              <a:buChar char="Ø"/>
            </a:pPr>
            <a:r>
              <a:rPr lang="en-US" sz="4400" b="1" dirty="0">
                <a:solidFill>
                  <a:schemeClr val="bg1"/>
                </a:solidFill>
              </a:rPr>
              <a:t>Introduction to the Dataset</a:t>
            </a:r>
            <a:endParaRPr lang="en-US" sz="4400" dirty="0">
              <a:solidFill>
                <a:schemeClr val="bg1"/>
              </a:solidFill>
            </a:endParaRPr>
          </a:p>
        </p:txBody>
      </p:sp>
      <p:sp>
        <p:nvSpPr>
          <p:cNvPr id="3" name="Text 1"/>
          <p:cNvSpPr/>
          <p:nvPr/>
        </p:nvSpPr>
        <p:spPr>
          <a:xfrm>
            <a:off x="1114306" y="3596520"/>
            <a:ext cx="2816185" cy="351949"/>
          </a:xfrm>
          <a:prstGeom prst="rect">
            <a:avLst/>
          </a:prstGeom>
          <a:noFill/>
          <a:ln/>
        </p:spPr>
        <p:txBody>
          <a:bodyPr wrap="none" lIns="0" tIns="0" rIns="0" bIns="0" rtlCol="0" anchor="t"/>
          <a:lstStyle/>
          <a:p>
            <a:pPr marL="0" indent="0" algn="l">
              <a:lnSpc>
                <a:spcPts val="2750"/>
              </a:lnSpc>
              <a:buNone/>
            </a:pPr>
            <a:r>
              <a:rPr lang="en-US" sz="4000" u="sng" dirty="0">
                <a:solidFill>
                  <a:srgbClr val="FFFFFF"/>
                </a:solidFill>
                <a:latin typeface="Kanit" pitchFamily="34" charset="0"/>
                <a:ea typeface="Kanit" pitchFamily="34" charset="-122"/>
                <a:cs typeface="Kanit" pitchFamily="34" charset="-120"/>
              </a:rPr>
              <a:t>Mission</a:t>
            </a:r>
            <a:endParaRPr lang="en-US" sz="4000" u="sng" dirty="0"/>
          </a:p>
        </p:txBody>
      </p:sp>
      <p:sp>
        <p:nvSpPr>
          <p:cNvPr id="4" name="Text 2"/>
          <p:cNvSpPr/>
          <p:nvPr/>
        </p:nvSpPr>
        <p:spPr>
          <a:xfrm>
            <a:off x="837724" y="4187784"/>
            <a:ext cx="6298009" cy="2317187"/>
          </a:xfrm>
          <a:prstGeom prst="rect">
            <a:avLst/>
          </a:prstGeom>
          <a:noFill/>
          <a:ln/>
        </p:spPr>
        <p:txBody>
          <a:bodyPr wrap="square" lIns="0" tIns="0" rIns="0" bIns="0" rtlCol="0" anchor="t"/>
          <a:lstStyle/>
          <a:p>
            <a:pPr marL="0" indent="0" algn="l">
              <a:lnSpc>
                <a:spcPts val="3000"/>
              </a:lnSpc>
              <a:buNone/>
            </a:pPr>
            <a:r>
              <a:rPr lang="en-US" sz="2400" dirty="0">
                <a:solidFill>
                  <a:srgbClr val="D9E1FF"/>
                </a:solidFill>
                <a:latin typeface="Martel Sans Light" pitchFamily="34" charset="0"/>
                <a:ea typeface="Martel Sans Light" pitchFamily="34" charset="-122"/>
                <a:cs typeface="Martel Sans Light" pitchFamily="34" charset="-120"/>
              </a:rPr>
              <a:t>Transform raw Netflix data into actionable insights by cleaning, analyzing, and visualizing streaming patterns, content diversity, and user interactions to understand audience preferences and content performance.</a:t>
            </a:r>
            <a:endParaRPr lang="en-US" sz="2400" dirty="0"/>
          </a:p>
        </p:txBody>
      </p:sp>
      <p:sp>
        <p:nvSpPr>
          <p:cNvPr id="5" name="Text 3"/>
          <p:cNvSpPr/>
          <p:nvPr/>
        </p:nvSpPr>
        <p:spPr>
          <a:xfrm>
            <a:off x="7614761" y="3596521"/>
            <a:ext cx="2816185" cy="351949"/>
          </a:xfrm>
          <a:prstGeom prst="rect">
            <a:avLst/>
          </a:prstGeom>
          <a:noFill/>
          <a:ln/>
        </p:spPr>
        <p:txBody>
          <a:bodyPr wrap="none" lIns="0" tIns="0" rIns="0" bIns="0" rtlCol="0" anchor="t"/>
          <a:lstStyle/>
          <a:p>
            <a:pPr marL="0" indent="0" algn="l">
              <a:lnSpc>
                <a:spcPts val="2750"/>
              </a:lnSpc>
              <a:buNone/>
            </a:pPr>
            <a:r>
              <a:rPr lang="en-US" sz="4000" u="sng" dirty="0">
                <a:solidFill>
                  <a:srgbClr val="FFFFFF"/>
                </a:solidFill>
                <a:latin typeface="Kanit" pitchFamily="34" charset="0"/>
                <a:ea typeface="Kanit" pitchFamily="34" charset="-122"/>
                <a:cs typeface="Kanit" pitchFamily="34" charset="-120"/>
              </a:rPr>
              <a:t>Why It Matters</a:t>
            </a:r>
            <a:endParaRPr lang="en-US" sz="4000" u="sng" dirty="0"/>
          </a:p>
        </p:txBody>
      </p:sp>
      <p:sp>
        <p:nvSpPr>
          <p:cNvPr id="6" name="Text 4"/>
          <p:cNvSpPr/>
          <p:nvPr/>
        </p:nvSpPr>
        <p:spPr>
          <a:xfrm>
            <a:off x="7614761" y="4187784"/>
            <a:ext cx="6298009" cy="1981521"/>
          </a:xfrm>
          <a:prstGeom prst="rect">
            <a:avLst/>
          </a:prstGeom>
          <a:noFill/>
          <a:ln/>
        </p:spPr>
        <p:txBody>
          <a:bodyPr wrap="square" lIns="0" tIns="0" rIns="0" bIns="0" rtlCol="0" anchor="t"/>
          <a:lstStyle/>
          <a:p>
            <a:pPr marL="0" indent="0" algn="l">
              <a:lnSpc>
                <a:spcPts val="3000"/>
              </a:lnSpc>
              <a:buNone/>
            </a:pPr>
            <a:r>
              <a:rPr lang="en-US" sz="2400" dirty="0">
                <a:solidFill>
                  <a:srgbClr val="D9E1FF"/>
                </a:solidFill>
                <a:latin typeface="Martel Sans Light" pitchFamily="34" charset="0"/>
                <a:ea typeface="Martel Sans Light" pitchFamily="34" charset="-122"/>
                <a:cs typeface="Martel Sans Light" pitchFamily="34" charset="-120"/>
              </a:rPr>
              <a:t>This analysis provides strategic intelligence for content creators, platform strategists, and product teams—revealing what audiences watch, when they watch it, and how they engage with streaming content.</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521C8AE-02E2-30F9-95B9-EAD5DECFB9CF}"/>
              </a:ext>
            </a:extLst>
          </p:cNvPr>
          <p:cNvSpPr txBox="1"/>
          <p:nvPr/>
        </p:nvSpPr>
        <p:spPr>
          <a:xfrm>
            <a:off x="12812752" y="7759377"/>
            <a:ext cx="1816266" cy="369332"/>
          </a:xfrm>
          <a:prstGeom prst="rect">
            <a:avLst/>
          </a:prstGeom>
          <a:solidFill>
            <a:srgbClr val="333F50"/>
          </a:solidFill>
          <a:ln>
            <a:solidFill>
              <a:srgbClr val="363C4E"/>
            </a:solidFill>
          </a:ln>
        </p:spPr>
        <p:txBody>
          <a:bodyPr wrap="square" rtlCol="0">
            <a:spAutoFit/>
          </a:bodyPr>
          <a:lstStyle/>
          <a:p>
            <a:endParaRPr lang="en-IN" dirty="0">
              <a:highlight>
                <a:srgbClr val="0000FF"/>
              </a:highlight>
            </a:endParaRPr>
          </a:p>
        </p:txBody>
      </p:sp>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4017764"/>
            <a:ext cx="5632490" cy="704017"/>
          </a:xfrm>
          <a:prstGeom prst="rect">
            <a:avLst/>
          </a:prstGeom>
          <a:noFill/>
          <a:ln/>
        </p:spPr>
        <p:txBody>
          <a:bodyPr wrap="none" lIns="0" tIns="0" rIns="0" bIns="0" rtlCol="0" anchor="t"/>
          <a:lstStyle/>
          <a:p>
            <a:r>
              <a:rPr lang="en-US" sz="4400" b="1" u="sng" dirty="0">
                <a:solidFill>
                  <a:schemeClr val="bg1"/>
                </a:solidFill>
              </a:rPr>
              <a:t>Understanding Data Attributes</a:t>
            </a:r>
            <a:endParaRPr lang="en-US" sz="4400" u="sng" dirty="0">
              <a:solidFill>
                <a:schemeClr val="bg1"/>
              </a:solidFill>
            </a:endParaRPr>
          </a:p>
        </p:txBody>
      </p:sp>
      <p:sp>
        <p:nvSpPr>
          <p:cNvPr id="4" name="Shape 1"/>
          <p:cNvSpPr/>
          <p:nvPr/>
        </p:nvSpPr>
        <p:spPr>
          <a:xfrm>
            <a:off x="837724" y="5080754"/>
            <a:ext cx="6357818" cy="2123242"/>
          </a:xfrm>
          <a:prstGeom prst="roundRect">
            <a:avLst>
              <a:gd name="adj" fmla="val 1691"/>
            </a:avLst>
          </a:prstGeom>
          <a:solidFill>
            <a:srgbClr val="2F2B54"/>
          </a:solidFill>
          <a:ln/>
        </p:spPr>
      </p:sp>
      <p:sp>
        <p:nvSpPr>
          <p:cNvPr id="5" name="Text 2"/>
          <p:cNvSpPr/>
          <p:nvPr/>
        </p:nvSpPr>
        <p:spPr>
          <a:xfrm>
            <a:off x="1077039" y="5320070"/>
            <a:ext cx="2816185" cy="351949"/>
          </a:xfrm>
          <a:prstGeom prst="rect">
            <a:avLst/>
          </a:prstGeom>
          <a:noFill/>
          <a:ln/>
        </p:spPr>
        <p:txBody>
          <a:bodyPr wrap="none" lIns="0" tIns="0" rIns="0" bIns="0" rtlCol="0" anchor="t"/>
          <a:lstStyle/>
          <a:p>
            <a:pPr marL="0" indent="0" algn="l">
              <a:lnSpc>
                <a:spcPts val="2750"/>
              </a:lnSpc>
              <a:buNone/>
            </a:pPr>
            <a:r>
              <a:rPr lang="en-US" sz="2400" dirty="0">
                <a:solidFill>
                  <a:srgbClr val="D9E1FF"/>
                </a:solidFill>
                <a:latin typeface="Kanit" pitchFamily="34" charset="0"/>
                <a:ea typeface="Kanit" pitchFamily="34" charset="-122"/>
                <a:cs typeface="Kanit" pitchFamily="34" charset="-120"/>
              </a:rPr>
              <a:t>Raw Dataset</a:t>
            </a:r>
            <a:endParaRPr lang="en-US" sz="2400" dirty="0"/>
          </a:p>
        </p:txBody>
      </p:sp>
      <p:sp>
        <p:nvSpPr>
          <p:cNvPr id="6" name="Text 3"/>
          <p:cNvSpPr/>
          <p:nvPr/>
        </p:nvSpPr>
        <p:spPr>
          <a:xfrm>
            <a:off x="1077039" y="5815608"/>
            <a:ext cx="5879187" cy="1149072"/>
          </a:xfrm>
          <a:prstGeom prst="rect">
            <a:avLst/>
          </a:prstGeom>
          <a:noFill/>
          <a:ln/>
        </p:spPr>
        <p:txBody>
          <a:bodyPr wrap="square" lIns="0" tIns="0" rIns="0" bIns="0" rtlCol="0" anchor="t"/>
          <a:lstStyle/>
          <a:p>
            <a:pPr marL="342900" indent="-342900" algn="l">
              <a:lnSpc>
                <a:spcPts val="3000"/>
              </a:lnSpc>
              <a:buFont typeface="Wingdings" panose="05000000000000000000" pitchFamily="2" charset="2"/>
              <a:buChar char="v"/>
            </a:pPr>
            <a:r>
              <a:rPr lang="en-US" dirty="0">
                <a:solidFill>
                  <a:srgbClr val="D9E1FF"/>
                </a:solidFill>
                <a:latin typeface="Martel Sans Light" pitchFamily="34" charset="0"/>
                <a:ea typeface="Martel Sans Light" pitchFamily="34" charset="-122"/>
                <a:cs typeface="Martel Sans Light" pitchFamily="34" charset="-120"/>
              </a:rPr>
              <a:t>Comprehensive Netflix data including content metadata, user reviews, ratings, and interaction history sourced from the Raw Data directory.</a:t>
            </a:r>
            <a:endParaRPr lang="en-US" dirty="0"/>
          </a:p>
        </p:txBody>
      </p:sp>
      <p:sp>
        <p:nvSpPr>
          <p:cNvPr id="7" name="Shape 4"/>
          <p:cNvSpPr/>
          <p:nvPr/>
        </p:nvSpPr>
        <p:spPr>
          <a:xfrm>
            <a:off x="7434858" y="5080754"/>
            <a:ext cx="6357818" cy="2123242"/>
          </a:xfrm>
          <a:prstGeom prst="roundRect">
            <a:avLst>
              <a:gd name="adj" fmla="val 1691"/>
            </a:avLst>
          </a:prstGeom>
          <a:solidFill>
            <a:srgbClr val="2F2B54"/>
          </a:solidFill>
          <a:ln/>
        </p:spPr>
      </p:sp>
      <p:sp>
        <p:nvSpPr>
          <p:cNvPr id="8" name="Text 5"/>
          <p:cNvSpPr/>
          <p:nvPr/>
        </p:nvSpPr>
        <p:spPr>
          <a:xfrm>
            <a:off x="7674173" y="5320070"/>
            <a:ext cx="2816185" cy="351949"/>
          </a:xfrm>
          <a:prstGeom prst="rect">
            <a:avLst/>
          </a:prstGeom>
          <a:noFill/>
          <a:ln/>
        </p:spPr>
        <p:txBody>
          <a:bodyPr wrap="none" lIns="0" tIns="0" rIns="0" bIns="0" rtlCol="0" anchor="t"/>
          <a:lstStyle/>
          <a:p>
            <a:pPr marL="0" indent="0" algn="l">
              <a:lnSpc>
                <a:spcPts val="2750"/>
              </a:lnSpc>
              <a:buNone/>
            </a:pPr>
            <a:r>
              <a:rPr lang="en-US" sz="2400" dirty="0">
                <a:solidFill>
                  <a:srgbClr val="D9E1FF"/>
                </a:solidFill>
                <a:latin typeface="Kanit" pitchFamily="34" charset="0"/>
                <a:ea typeface="Kanit" pitchFamily="34" charset="-122"/>
                <a:cs typeface="Kanit" pitchFamily="34" charset="-120"/>
              </a:rPr>
              <a:t>Processing Tools</a:t>
            </a:r>
            <a:endParaRPr lang="en-US" sz="2400" dirty="0"/>
          </a:p>
        </p:txBody>
      </p:sp>
      <p:sp>
        <p:nvSpPr>
          <p:cNvPr id="9" name="Text 6"/>
          <p:cNvSpPr/>
          <p:nvPr/>
        </p:nvSpPr>
        <p:spPr>
          <a:xfrm>
            <a:off x="7674173" y="5815608"/>
            <a:ext cx="5879187" cy="1149072"/>
          </a:xfrm>
          <a:prstGeom prst="rect">
            <a:avLst/>
          </a:prstGeom>
          <a:noFill/>
          <a:ln/>
        </p:spPr>
        <p:txBody>
          <a:bodyPr wrap="square" lIns="0" tIns="0" rIns="0" bIns="0" rtlCol="0" anchor="t"/>
          <a:lstStyle/>
          <a:p>
            <a:pPr marL="342900" indent="-342900" algn="l">
              <a:lnSpc>
                <a:spcPts val="3000"/>
              </a:lnSpc>
              <a:buFont typeface="Wingdings" panose="05000000000000000000" pitchFamily="2" charset="2"/>
              <a:buChar char="v"/>
            </a:pPr>
            <a:r>
              <a:rPr lang="en-US" dirty="0">
                <a:solidFill>
                  <a:srgbClr val="D9E1FF"/>
                </a:solidFill>
                <a:latin typeface="Martel Sans Light" pitchFamily="34" charset="0"/>
                <a:ea typeface="Martel Sans Light" pitchFamily="34" charset="-122"/>
                <a:cs typeface="Martel Sans Light" pitchFamily="34" charset="-120"/>
              </a:rPr>
              <a:t>Python ecosystem: Pandas for data manipulation, NumPy for numerical operations, Matplotlib and Seaborn for advanced visualization.</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62382"/>
          </a:xfrm>
          <a:prstGeom prst="rect">
            <a:avLst/>
          </a:prstGeom>
        </p:spPr>
      </p:pic>
      <p:sp>
        <p:nvSpPr>
          <p:cNvPr id="3" name="Text 0"/>
          <p:cNvSpPr/>
          <p:nvPr/>
        </p:nvSpPr>
        <p:spPr>
          <a:xfrm>
            <a:off x="801410" y="3677245"/>
            <a:ext cx="6827282" cy="673418"/>
          </a:xfrm>
          <a:prstGeom prst="rect">
            <a:avLst/>
          </a:prstGeom>
          <a:noFill/>
          <a:ln/>
        </p:spPr>
        <p:txBody>
          <a:bodyPr wrap="none" lIns="0" tIns="0" rIns="0" bIns="0" rtlCol="0" anchor="t"/>
          <a:lstStyle/>
          <a:p>
            <a:pPr marL="0" indent="0" algn="l">
              <a:lnSpc>
                <a:spcPts val="5300"/>
              </a:lnSpc>
              <a:buNone/>
            </a:pPr>
            <a:r>
              <a:rPr lang="en-US" sz="4200" dirty="0">
                <a:solidFill>
                  <a:srgbClr val="FFFFFF"/>
                </a:solidFill>
                <a:latin typeface="Kanit" pitchFamily="34" charset="0"/>
                <a:ea typeface="Kanit" pitchFamily="34" charset="-122"/>
                <a:cs typeface="Kanit" pitchFamily="34" charset="-120"/>
              </a:rPr>
              <a:t>Data Cleaning &amp; Preparation</a:t>
            </a:r>
            <a:endParaRPr lang="en-US" sz="4200" dirty="0"/>
          </a:p>
        </p:txBody>
      </p:sp>
      <p:sp>
        <p:nvSpPr>
          <p:cNvPr id="4" name="Shape 1"/>
          <p:cNvSpPr/>
          <p:nvPr/>
        </p:nvSpPr>
        <p:spPr>
          <a:xfrm>
            <a:off x="801410" y="4694039"/>
            <a:ext cx="515183" cy="515183"/>
          </a:xfrm>
          <a:prstGeom prst="roundRect">
            <a:avLst>
              <a:gd name="adj" fmla="val 6667"/>
            </a:avLst>
          </a:prstGeom>
          <a:solidFill>
            <a:srgbClr val="2F2B54"/>
          </a:solidFill>
          <a:ln/>
        </p:spPr>
      </p:sp>
      <p:sp>
        <p:nvSpPr>
          <p:cNvPr id="5" name="Text 2"/>
          <p:cNvSpPr/>
          <p:nvPr/>
        </p:nvSpPr>
        <p:spPr>
          <a:xfrm>
            <a:off x="897315" y="4749522"/>
            <a:ext cx="323255" cy="404098"/>
          </a:xfrm>
          <a:prstGeom prst="rect">
            <a:avLst/>
          </a:prstGeom>
          <a:noFill/>
          <a:ln/>
        </p:spPr>
        <p:txBody>
          <a:bodyPr wrap="none" lIns="0" tIns="0" rIns="0" bIns="0" rtlCol="0" anchor="t"/>
          <a:lstStyle/>
          <a:p>
            <a:pPr marL="0" indent="0" algn="ctr">
              <a:lnSpc>
                <a:spcPts val="2500"/>
              </a:lnSpc>
              <a:buNone/>
            </a:pPr>
            <a:r>
              <a:rPr lang="en-US" sz="2500" dirty="0">
                <a:solidFill>
                  <a:srgbClr val="D9E1FF"/>
                </a:solidFill>
                <a:latin typeface="Kanit" pitchFamily="34" charset="0"/>
                <a:ea typeface="Kanit" pitchFamily="34" charset="-122"/>
                <a:cs typeface="Kanit" pitchFamily="34" charset="-120"/>
              </a:rPr>
              <a:t>1</a:t>
            </a:r>
            <a:endParaRPr lang="en-US" sz="2500" dirty="0"/>
          </a:p>
        </p:txBody>
      </p:sp>
      <p:sp>
        <p:nvSpPr>
          <p:cNvPr id="6" name="Text 3"/>
          <p:cNvSpPr/>
          <p:nvPr/>
        </p:nvSpPr>
        <p:spPr>
          <a:xfrm>
            <a:off x="1545550" y="4772739"/>
            <a:ext cx="2776180" cy="336709"/>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Rigorous Data Integrity</a:t>
            </a:r>
            <a:endParaRPr lang="en-US" sz="2100" dirty="0"/>
          </a:p>
        </p:txBody>
      </p:sp>
      <p:sp>
        <p:nvSpPr>
          <p:cNvPr id="7" name="Text 4"/>
          <p:cNvSpPr/>
          <p:nvPr/>
        </p:nvSpPr>
        <p:spPr>
          <a:xfrm>
            <a:off x="1545550" y="5246727"/>
            <a:ext cx="3407569" cy="1831181"/>
          </a:xfrm>
          <a:prstGeom prst="rect">
            <a:avLst/>
          </a:prstGeom>
          <a:noFill/>
          <a:ln/>
        </p:spPr>
        <p:txBody>
          <a:bodyPr wrap="square" lIns="0" tIns="0" rIns="0" bIns="0" rtlCol="0" anchor="t"/>
          <a:lstStyle/>
          <a:p>
            <a:pPr marL="0" indent="0" algn="l">
              <a:lnSpc>
                <a:spcPts val="2850"/>
              </a:lnSpc>
              <a:buNone/>
            </a:pPr>
            <a:r>
              <a:rPr lang="en-US" sz="1800" dirty="0">
                <a:solidFill>
                  <a:srgbClr val="D9E1FF"/>
                </a:solidFill>
                <a:latin typeface="Martel Sans Light" pitchFamily="34" charset="0"/>
                <a:ea typeface="Martel Sans Light" pitchFamily="34" charset="-122"/>
                <a:cs typeface="Martel Sans Light" pitchFamily="34" charset="-120"/>
              </a:rPr>
              <a:t>Systematically identified and resolved data quality issues, removed duplicates, and standardized formats across all fields.</a:t>
            </a:r>
            <a:endParaRPr lang="en-US" sz="1800" dirty="0"/>
          </a:p>
        </p:txBody>
      </p:sp>
      <p:sp>
        <p:nvSpPr>
          <p:cNvPr id="8" name="Shape 5"/>
          <p:cNvSpPr/>
          <p:nvPr/>
        </p:nvSpPr>
        <p:spPr>
          <a:xfrm>
            <a:off x="5239345" y="4694039"/>
            <a:ext cx="515183" cy="515183"/>
          </a:xfrm>
          <a:prstGeom prst="roundRect">
            <a:avLst>
              <a:gd name="adj" fmla="val 6667"/>
            </a:avLst>
          </a:prstGeom>
          <a:solidFill>
            <a:srgbClr val="2F2B54"/>
          </a:solidFill>
          <a:ln/>
        </p:spPr>
      </p:sp>
      <p:sp>
        <p:nvSpPr>
          <p:cNvPr id="9" name="Text 6"/>
          <p:cNvSpPr/>
          <p:nvPr/>
        </p:nvSpPr>
        <p:spPr>
          <a:xfrm>
            <a:off x="5335250" y="4749522"/>
            <a:ext cx="323255" cy="404098"/>
          </a:xfrm>
          <a:prstGeom prst="rect">
            <a:avLst/>
          </a:prstGeom>
          <a:noFill/>
          <a:ln/>
        </p:spPr>
        <p:txBody>
          <a:bodyPr wrap="none" lIns="0" tIns="0" rIns="0" bIns="0" rtlCol="0" anchor="t"/>
          <a:lstStyle/>
          <a:p>
            <a:pPr marL="0" indent="0" algn="ctr">
              <a:lnSpc>
                <a:spcPts val="2500"/>
              </a:lnSpc>
              <a:buNone/>
            </a:pPr>
            <a:r>
              <a:rPr lang="en-US" sz="2500" dirty="0">
                <a:solidFill>
                  <a:srgbClr val="D9E1FF"/>
                </a:solidFill>
                <a:latin typeface="Kanit" pitchFamily="34" charset="0"/>
                <a:ea typeface="Kanit" pitchFamily="34" charset="-122"/>
                <a:cs typeface="Kanit" pitchFamily="34" charset="-120"/>
              </a:rPr>
              <a:t>2</a:t>
            </a:r>
            <a:endParaRPr lang="en-US" sz="2500" dirty="0"/>
          </a:p>
        </p:txBody>
      </p:sp>
      <p:sp>
        <p:nvSpPr>
          <p:cNvPr id="10" name="Text 7"/>
          <p:cNvSpPr/>
          <p:nvPr/>
        </p:nvSpPr>
        <p:spPr>
          <a:xfrm>
            <a:off x="5983486" y="4772739"/>
            <a:ext cx="2693908" cy="336709"/>
          </a:xfrm>
          <a:prstGeom prst="rect">
            <a:avLst/>
          </a:prstGeom>
          <a:noFill/>
          <a:ln/>
        </p:spPr>
        <p:txBody>
          <a:bodyPr wrap="non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Handle Missing Values</a:t>
            </a:r>
            <a:endParaRPr lang="en-US" sz="2100" dirty="0"/>
          </a:p>
        </p:txBody>
      </p:sp>
      <p:sp>
        <p:nvSpPr>
          <p:cNvPr id="11" name="Text 8"/>
          <p:cNvSpPr/>
          <p:nvPr/>
        </p:nvSpPr>
        <p:spPr>
          <a:xfrm>
            <a:off x="5983486" y="5246727"/>
            <a:ext cx="3407569" cy="1831181"/>
          </a:xfrm>
          <a:prstGeom prst="rect">
            <a:avLst/>
          </a:prstGeom>
          <a:noFill/>
          <a:ln/>
        </p:spPr>
        <p:txBody>
          <a:bodyPr wrap="square" lIns="0" tIns="0" rIns="0" bIns="0" rtlCol="0" anchor="t"/>
          <a:lstStyle/>
          <a:p>
            <a:pPr marL="0" indent="0" algn="l">
              <a:lnSpc>
                <a:spcPts val="2850"/>
              </a:lnSpc>
              <a:buNone/>
            </a:pPr>
            <a:r>
              <a:rPr lang="en-US" sz="1800" dirty="0">
                <a:solidFill>
                  <a:srgbClr val="D9E1FF"/>
                </a:solidFill>
                <a:latin typeface="Martel Sans Light" pitchFamily="34" charset="0"/>
                <a:ea typeface="Martel Sans Light" pitchFamily="34" charset="-122"/>
                <a:cs typeface="Martel Sans Light" pitchFamily="34" charset="-120"/>
              </a:rPr>
              <a:t>Applied sophisticated imputation strategies and documented handling approaches to maintain analytical reliability.</a:t>
            </a:r>
            <a:endParaRPr lang="en-US" sz="1800" dirty="0"/>
          </a:p>
        </p:txBody>
      </p:sp>
      <p:sp>
        <p:nvSpPr>
          <p:cNvPr id="12" name="Shape 9"/>
          <p:cNvSpPr/>
          <p:nvPr/>
        </p:nvSpPr>
        <p:spPr>
          <a:xfrm>
            <a:off x="9677281" y="4694039"/>
            <a:ext cx="515183" cy="515183"/>
          </a:xfrm>
          <a:prstGeom prst="roundRect">
            <a:avLst>
              <a:gd name="adj" fmla="val 6667"/>
            </a:avLst>
          </a:prstGeom>
          <a:solidFill>
            <a:srgbClr val="2F2B54"/>
          </a:solidFill>
          <a:ln/>
        </p:spPr>
      </p:sp>
      <p:sp>
        <p:nvSpPr>
          <p:cNvPr id="13" name="Text 10"/>
          <p:cNvSpPr/>
          <p:nvPr/>
        </p:nvSpPr>
        <p:spPr>
          <a:xfrm>
            <a:off x="9773186" y="4749522"/>
            <a:ext cx="323255" cy="404098"/>
          </a:xfrm>
          <a:prstGeom prst="rect">
            <a:avLst/>
          </a:prstGeom>
          <a:noFill/>
          <a:ln/>
        </p:spPr>
        <p:txBody>
          <a:bodyPr wrap="none" lIns="0" tIns="0" rIns="0" bIns="0" rtlCol="0" anchor="t"/>
          <a:lstStyle/>
          <a:p>
            <a:pPr marL="0" indent="0" algn="ctr">
              <a:lnSpc>
                <a:spcPts val="2500"/>
              </a:lnSpc>
              <a:buNone/>
            </a:pPr>
            <a:r>
              <a:rPr lang="en-US" sz="2500" dirty="0">
                <a:solidFill>
                  <a:srgbClr val="D9E1FF"/>
                </a:solidFill>
                <a:latin typeface="Kanit" pitchFamily="34" charset="0"/>
                <a:ea typeface="Kanit" pitchFamily="34" charset="-122"/>
                <a:cs typeface="Kanit" pitchFamily="34" charset="-120"/>
              </a:rPr>
              <a:t>3</a:t>
            </a:r>
            <a:endParaRPr lang="en-US" sz="2500" dirty="0"/>
          </a:p>
        </p:txBody>
      </p:sp>
      <p:sp>
        <p:nvSpPr>
          <p:cNvPr id="14" name="Text 11"/>
          <p:cNvSpPr/>
          <p:nvPr/>
        </p:nvSpPr>
        <p:spPr>
          <a:xfrm>
            <a:off x="10421422" y="4772739"/>
            <a:ext cx="3407569" cy="673418"/>
          </a:xfrm>
          <a:prstGeom prst="rect">
            <a:avLst/>
          </a:prstGeom>
          <a:noFill/>
          <a:ln/>
        </p:spPr>
        <p:txBody>
          <a:bodyPr wrap="square" lIns="0" tIns="0" rIns="0" bIns="0" rtlCol="0" anchor="t"/>
          <a:lstStyle/>
          <a:p>
            <a:pPr marL="0" indent="0" algn="l">
              <a:lnSpc>
                <a:spcPts val="2650"/>
              </a:lnSpc>
              <a:buNone/>
            </a:pPr>
            <a:r>
              <a:rPr lang="en-US" sz="2100" dirty="0">
                <a:solidFill>
                  <a:srgbClr val="D9E1FF"/>
                </a:solidFill>
                <a:latin typeface="Kanit" pitchFamily="34" charset="0"/>
                <a:ea typeface="Kanit" pitchFamily="34" charset="-122"/>
                <a:cs typeface="Kanit" pitchFamily="34" charset="-120"/>
              </a:rPr>
              <a:t>Unnest Comma-Separated Data</a:t>
            </a:r>
            <a:endParaRPr lang="en-US" sz="2100" dirty="0"/>
          </a:p>
        </p:txBody>
      </p:sp>
      <p:sp>
        <p:nvSpPr>
          <p:cNvPr id="15" name="Text 12"/>
          <p:cNvSpPr/>
          <p:nvPr/>
        </p:nvSpPr>
        <p:spPr>
          <a:xfrm>
            <a:off x="10421422" y="5583436"/>
            <a:ext cx="3407569" cy="1831181"/>
          </a:xfrm>
          <a:prstGeom prst="rect">
            <a:avLst/>
          </a:prstGeom>
          <a:noFill/>
          <a:ln/>
        </p:spPr>
        <p:txBody>
          <a:bodyPr wrap="square" lIns="0" tIns="0" rIns="0" bIns="0" rtlCol="0" anchor="t"/>
          <a:lstStyle/>
          <a:p>
            <a:pPr marL="0" indent="0" algn="l">
              <a:lnSpc>
                <a:spcPts val="2850"/>
              </a:lnSpc>
              <a:buNone/>
            </a:pPr>
            <a:r>
              <a:rPr lang="en-US" sz="1800" dirty="0">
                <a:solidFill>
                  <a:srgbClr val="D9E1FF"/>
                </a:solidFill>
                <a:latin typeface="Martel Sans Light" pitchFamily="34" charset="0"/>
                <a:ea typeface="Martel Sans Light" pitchFamily="34" charset="-122"/>
                <a:cs typeface="Martel Sans Light" pitchFamily="34" charset="-120"/>
              </a:rPr>
              <a:t>Deconstructed nested columns containing multiple genres, actors, and directors into granular, analyzable records for deeper exploration.</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01879"/>
            <a:ext cx="6938843" cy="704017"/>
          </a:xfrm>
          <a:prstGeom prst="rect">
            <a:avLst/>
          </a:prstGeom>
          <a:noFill/>
          <a:ln/>
        </p:spPr>
        <p:txBody>
          <a:bodyPr wrap="none" lIns="0" tIns="0" rIns="0" bIns="0" rtlCol="0" anchor="t"/>
          <a:lstStyle/>
          <a:p>
            <a:pPr marL="285750" indent="-285750">
              <a:buFont typeface="Wingdings" panose="05000000000000000000" pitchFamily="2" charset="2"/>
              <a:buChar char="Ø"/>
            </a:pPr>
            <a:r>
              <a:rPr lang="en-US" sz="4400" b="1" dirty="0">
                <a:solidFill>
                  <a:schemeClr val="bg1"/>
                </a:solidFill>
              </a:rPr>
              <a:t>Exploratory Data Analysis</a:t>
            </a:r>
            <a:endParaRPr lang="en-US" sz="4400" dirty="0">
              <a:solidFill>
                <a:schemeClr val="bg1"/>
              </a:solidFill>
            </a:endParaRPr>
          </a:p>
        </p:txBody>
      </p:sp>
      <p:sp>
        <p:nvSpPr>
          <p:cNvPr id="4" name="Text 1"/>
          <p:cNvSpPr/>
          <p:nvPr/>
        </p:nvSpPr>
        <p:spPr>
          <a:xfrm>
            <a:off x="837724" y="300418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Content Diversity</a:t>
            </a:r>
            <a:endParaRPr lang="en-US" sz="2200" dirty="0"/>
          </a:p>
        </p:txBody>
      </p:sp>
      <p:sp>
        <p:nvSpPr>
          <p:cNvPr id="5" name="Text 2"/>
          <p:cNvSpPr/>
          <p:nvPr/>
        </p:nvSpPr>
        <p:spPr>
          <a:xfrm>
            <a:off x="837724" y="3595449"/>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Movies vs. TV shows distribution</a:t>
            </a:r>
            <a:endParaRPr lang="en-US" sz="1850" dirty="0"/>
          </a:p>
        </p:txBody>
      </p:sp>
      <p:sp>
        <p:nvSpPr>
          <p:cNvPr id="6" name="Text 3"/>
          <p:cNvSpPr/>
          <p:nvPr/>
        </p:nvSpPr>
        <p:spPr>
          <a:xfrm>
            <a:off x="837724" y="4445198"/>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Genre landscape and categorization patterns</a:t>
            </a:r>
            <a:endParaRPr lang="en-US" sz="1850" dirty="0"/>
          </a:p>
        </p:txBody>
      </p:sp>
      <p:sp>
        <p:nvSpPr>
          <p:cNvPr id="7" name="Text 4"/>
          <p:cNvSpPr/>
          <p:nvPr/>
        </p:nvSpPr>
        <p:spPr>
          <a:xfrm>
            <a:off x="837724" y="5294948"/>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Content production trends across regions</a:t>
            </a:r>
            <a:endParaRPr lang="en-US" sz="1850" dirty="0"/>
          </a:p>
        </p:txBody>
      </p:sp>
      <p:sp>
        <p:nvSpPr>
          <p:cNvPr id="8" name="Text 5"/>
          <p:cNvSpPr/>
          <p:nvPr/>
        </p:nvSpPr>
        <p:spPr>
          <a:xfrm>
            <a:off x="4871561" y="300418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Temporal Patterns</a:t>
            </a:r>
            <a:endParaRPr lang="en-US" sz="2200" dirty="0"/>
          </a:p>
        </p:txBody>
      </p:sp>
      <p:sp>
        <p:nvSpPr>
          <p:cNvPr id="9" name="Text 6"/>
          <p:cNvSpPr/>
          <p:nvPr/>
        </p:nvSpPr>
        <p:spPr>
          <a:xfrm>
            <a:off x="4871561" y="3595449"/>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Release date trends over decades</a:t>
            </a:r>
            <a:endParaRPr lang="en-US" sz="1850" dirty="0"/>
          </a:p>
        </p:txBody>
      </p:sp>
      <p:sp>
        <p:nvSpPr>
          <p:cNvPr id="10" name="Text 7"/>
          <p:cNvSpPr/>
          <p:nvPr/>
        </p:nvSpPr>
        <p:spPr>
          <a:xfrm>
            <a:off x="4871561" y="4445198"/>
            <a:ext cx="34423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Peak production periods and seasonal variations</a:t>
            </a:r>
            <a:endParaRPr lang="en-US" sz="1850" dirty="0"/>
          </a:p>
        </p:txBody>
      </p:sp>
      <p:sp>
        <p:nvSpPr>
          <p:cNvPr id="11" name="Text 8"/>
          <p:cNvSpPr/>
          <p:nvPr/>
        </p:nvSpPr>
        <p:spPr>
          <a:xfrm>
            <a:off x="4871561" y="5294948"/>
            <a:ext cx="3442335" cy="1149072"/>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D9E1FF"/>
                </a:solidFill>
                <a:latin typeface="Martel Sans Light" pitchFamily="34" charset="0"/>
                <a:ea typeface="Martel Sans Light" pitchFamily="34" charset="-122"/>
                <a:cs typeface="Martel Sans Light" pitchFamily="34" charset="-120"/>
              </a:rPr>
              <a:t>Content acquisition velocity and platform growth</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256348"/>
            <a:ext cx="799921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User Engagement &amp; Preferences</a:t>
            </a:r>
            <a:endParaRPr lang="en-US" sz="4400" dirty="0"/>
          </a:p>
        </p:txBody>
      </p:sp>
      <p:sp>
        <p:nvSpPr>
          <p:cNvPr id="3" name="Text 1"/>
          <p:cNvSpPr/>
          <p:nvPr/>
        </p:nvSpPr>
        <p:spPr>
          <a:xfrm>
            <a:off x="1872972" y="2468999"/>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9E1FF"/>
                </a:solidFill>
                <a:latin typeface="Kanit" pitchFamily="34" charset="0"/>
                <a:ea typeface="Kanit" pitchFamily="34" charset="-122"/>
                <a:cs typeface="Kanit" pitchFamily="34" charset="-120"/>
              </a:rPr>
              <a:t>Rating Distributions</a:t>
            </a:r>
            <a:endParaRPr lang="en-US" sz="2200" dirty="0"/>
          </a:p>
        </p:txBody>
      </p:sp>
      <p:sp>
        <p:nvSpPr>
          <p:cNvPr id="4" name="Text 2"/>
          <p:cNvSpPr/>
          <p:nvPr/>
        </p:nvSpPr>
        <p:spPr>
          <a:xfrm>
            <a:off x="837724" y="2964537"/>
            <a:ext cx="3851434" cy="1532096"/>
          </a:xfrm>
          <a:prstGeom prst="rect">
            <a:avLst/>
          </a:prstGeom>
          <a:noFill/>
          <a:ln/>
        </p:spPr>
        <p:txBody>
          <a:bodyPr wrap="square" lIns="0" tIns="0" rIns="0" bIns="0" rtlCol="0" anchor="t"/>
          <a:lstStyle/>
          <a:p>
            <a:pPr marL="0" indent="0" algn="r">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Analyzed user ratings to identify sentiment trends and quality perception across content categories.</a:t>
            </a:r>
            <a:endParaRPr lang="en-US" sz="1850" dirty="0"/>
          </a:p>
        </p:txBody>
      </p:sp>
      <p:sp>
        <p:nvSpPr>
          <p:cNvPr id="7" name="Text 3"/>
          <p:cNvSpPr/>
          <p:nvPr/>
        </p:nvSpPr>
        <p:spPr>
          <a:xfrm>
            <a:off x="9941243" y="246899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Genre Preferences</a:t>
            </a:r>
            <a:endParaRPr lang="en-US" sz="2200" dirty="0"/>
          </a:p>
        </p:txBody>
      </p:sp>
      <p:sp>
        <p:nvSpPr>
          <p:cNvPr id="8" name="Text 4"/>
          <p:cNvSpPr/>
          <p:nvPr/>
        </p:nvSpPr>
        <p:spPr>
          <a:xfrm>
            <a:off x="9941243" y="2964537"/>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Discovered dominant genres and viewing patterns that reveal audience interests and platform content strategy priorities.</a:t>
            </a:r>
            <a:endParaRPr lang="en-US" sz="1850" dirty="0"/>
          </a:p>
        </p:txBody>
      </p:sp>
      <p:sp>
        <p:nvSpPr>
          <p:cNvPr id="11" name="Text 5"/>
          <p:cNvSpPr/>
          <p:nvPr/>
        </p:nvSpPr>
        <p:spPr>
          <a:xfrm>
            <a:off x="9941243" y="491561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Viewer Behavior</a:t>
            </a:r>
            <a:endParaRPr lang="en-US" sz="2200" dirty="0"/>
          </a:p>
        </p:txBody>
      </p:sp>
      <p:sp>
        <p:nvSpPr>
          <p:cNvPr id="12" name="Text 6"/>
          <p:cNvSpPr/>
          <p:nvPr/>
        </p:nvSpPr>
        <p:spPr>
          <a:xfrm>
            <a:off x="9941243" y="5411152"/>
            <a:ext cx="3851434" cy="1532096"/>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Explored how users interact with content, identifying key drivers of engagement and content consumption patterns.</a:t>
            </a:r>
            <a:endParaRPr lang="en-US" sz="1850" dirty="0"/>
          </a:p>
        </p:txBody>
      </p:sp>
      <p:sp>
        <p:nvSpPr>
          <p:cNvPr id="15" name="Text 7"/>
          <p:cNvSpPr/>
          <p:nvPr/>
        </p:nvSpPr>
        <p:spPr>
          <a:xfrm>
            <a:off x="1872972" y="5107067"/>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9E1FF"/>
                </a:solidFill>
                <a:latin typeface="Kanit" pitchFamily="34" charset="0"/>
                <a:ea typeface="Kanit" pitchFamily="34" charset="-122"/>
                <a:cs typeface="Kanit" pitchFamily="34" charset="-120"/>
              </a:rPr>
              <a:t>Popularity Signals</a:t>
            </a:r>
            <a:endParaRPr lang="en-US" sz="2200" dirty="0"/>
          </a:p>
        </p:txBody>
      </p:sp>
      <p:sp>
        <p:nvSpPr>
          <p:cNvPr id="16" name="Text 8"/>
          <p:cNvSpPr/>
          <p:nvPr/>
        </p:nvSpPr>
        <p:spPr>
          <a:xfrm>
            <a:off x="837724" y="5602605"/>
            <a:ext cx="3851434" cy="1149072"/>
          </a:xfrm>
          <a:prstGeom prst="rect">
            <a:avLst/>
          </a:prstGeom>
          <a:noFill/>
          <a:ln/>
        </p:spPr>
        <p:txBody>
          <a:bodyPr wrap="square" lIns="0" tIns="0" rIns="0" bIns="0" rtlCol="0" anchor="t"/>
          <a:lstStyle/>
          <a:p>
            <a:pPr marL="0" indent="0" algn="r">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Tracked rising stars among actors, directors, and content types that influence audience decisions.</a:t>
            </a:r>
            <a:endParaRPr lang="en-US" sz="1850" dirty="0"/>
          </a:p>
        </p:txBody>
      </p:sp>
      <p:pic>
        <p:nvPicPr>
          <p:cNvPr id="17" name="Image 6"/>
          <p:cNvPicPr>
            <a:picLocks noChangeAspect="1"/>
          </p:cNvPicPr>
          <p:nvPr/>
        </p:nvPicPr>
        <p:blipFill>
          <a:blip r:embed="rId3">
            <a:extLst>
              <a:ext uri="{BEBA8EAE-BF5A-486C-A8C5-ECC9F3942E4B}">
                <a14:imgProps xmlns:a14="http://schemas.microsoft.com/office/drawing/2010/main">
                  <a14:imgLayer r:embed="rId4">
                    <a14:imgEffect>
                      <a14:backgroundRemoval t="13086" b="86589" l="5762" r="91016">
                        <a14:foregroundMark x1="19336" y1="21289" x2="19336" y2="21289"/>
                        <a14:foregroundMark x1="16602" y1="21875" x2="16602" y2="21875"/>
                        <a14:foregroundMark x1="29102" y1="49219" x2="29102" y2="49219"/>
                        <a14:foregroundMark x1="29102" y1="49219" x2="29102" y2="49219"/>
                        <a14:foregroundMark x1="69922" y1="24154" x2="69922" y2="24154"/>
                        <a14:foregroundMark x1="65723" y1="25326" x2="65723" y2="25326"/>
                        <a14:foregroundMark x1="65723" y1="25326" x2="65723" y2="25326"/>
                        <a14:foregroundMark x1="72656" y1="27018" x2="72656" y2="27018"/>
                        <a14:foregroundMark x1="72656" y1="27018" x2="72656" y2="27018"/>
                        <a14:foregroundMark x1="72656" y1="27018" x2="73633" y2="26823"/>
                        <a14:foregroundMark x1="73633" y1="26823" x2="73633" y2="26823"/>
                        <a14:foregroundMark x1="73633" y1="26823" x2="73633" y2="26823"/>
                        <a14:foregroundMark x1="73633" y1="26823" x2="73633" y2="26823"/>
                        <a14:foregroundMark x1="69629" y1="54297" x2="69629" y2="54297"/>
                        <a14:foregroundMark x1="69629" y1="54297" x2="69629" y2="54297"/>
                        <a14:foregroundMark x1="69629" y1="54297" x2="69629" y2="54297"/>
                        <a14:foregroundMark x1="91113" y1="42513" x2="91113" y2="42513"/>
                        <a14:foregroundMark x1="91113" y1="42513" x2="91113" y2="42513"/>
                        <a14:foregroundMark x1="91113" y1="42513" x2="91113" y2="42513"/>
                        <a14:foregroundMark x1="91113" y1="42513" x2="91113" y2="42513"/>
                        <a14:foregroundMark x1="5762" y1="35547" x2="5762" y2="35547"/>
                        <a14:foregroundMark x1="5762" y1="35547" x2="5762" y2="35547"/>
                      </a14:backgroundRemoval>
                    </a14:imgEffect>
                  </a14:imgLayer>
                </a14:imgProps>
              </a:ext>
            </a:extLst>
          </a:blip>
          <a:srcRect t="4203" b="4203"/>
          <a:stretch/>
        </p:blipFill>
        <p:spPr>
          <a:xfrm>
            <a:off x="4689157" y="1918789"/>
            <a:ext cx="5358565" cy="6376556"/>
          </a:xfrm>
          <a:prstGeom prst="flowChartProcess">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798686" y="27758"/>
            <a:ext cx="617803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Visualizations &amp; Insights</a:t>
            </a:r>
            <a:endParaRPr lang="en-US" sz="4400" dirty="0"/>
          </a:p>
        </p:txBody>
      </p:sp>
      <p:sp>
        <p:nvSpPr>
          <p:cNvPr id="4" name="Text 1"/>
          <p:cNvSpPr/>
          <p:nvPr/>
        </p:nvSpPr>
        <p:spPr>
          <a:xfrm>
            <a:off x="6153426" y="1218070"/>
            <a:ext cx="7468553" cy="1532096"/>
          </a:xfrm>
          <a:prstGeom prst="rect">
            <a:avLst/>
          </a:prstGeom>
          <a:noFill/>
          <a:ln/>
        </p:spPr>
        <p:txBody>
          <a:bodyPr wrap="square" lIns="0" tIns="0" rIns="0" bIns="0" rtlCol="0" anchor="t"/>
          <a:lstStyle/>
          <a:p>
            <a:pPr marL="342900" indent="-342900" algn="l">
              <a:lnSpc>
                <a:spcPts val="3000"/>
              </a:lnSpc>
              <a:buFont typeface="Wingdings" panose="05000000000000000000" pitchFamily="2" charset="2"/>
              <a:buChar char="Ø"/>
            </a:pPr>
            <a:r>
              <a:rPr lang="en-US" sz="1850" dirty="0">
                <a:solidFill>
                  <a:srgbClr val="D9E1FF"/>
                </a:solidFill>
                <a:latin typeface="Martel Sans Light" pitchFamily="34" charset="0"/>
                <a:ea typeface="Martel Sans Light" pitchFamily="34" charset="-122"/>
                <a:cs typeface="Martel Sans Light" pitchFamily="34" charset="-120"/>
              </a:rPr>
              <a:t>Advanced visual analysis reveals temporal trends in content releases, genre clustering patterns, and rating distributions that inform strategic decisions for content acquisition and audience targeting.</a:t>
            </a:r>
            <a:endParaRPr lang="en-US" sz="1850" dirty="0"/>
          </a:p>
        </p:txBody>
      </p:sp>
      <p:pic>
        <p:nvPicPr>
          <p:cNvPr id="6" name="Picture 5">
            <a:extLst>
              <a:ext uri="{FF2B5EF4-FFF2-40B4-BE49-F238E27FC236}">
                <a16:creationId xmlns:a16="http://schemas.microsoft.com/office/drawing/2014/main" id="{C79EBA81-B88B-C57F-8A48-3D532A0D6F4A}"/>
              </a:ext>
            </a:extLst>
          </p:cNvPr>
          <p:cNvPicPr>
            <a:picLocks noChangeAspect="1"/>
          </p:cNvPicPr>
          <p:nvPr/>
        </p:nvPicPr>
        <p:blipFill>
          <a:blip r:embed="rId4"/>
          <a:srcRect l="6729" t="7154" r="1767" b="4120"/>
          <a:stretch>
            <a:fillRect/>
          </a:stretch>
        </p:blipFill>
        <p:spPr>
          <a:xfrm>
            <a:off x="6029068" y="3077736"/>
            <a:ext cx="3928971" cy="2074127"/>
          </a:xfrm>
          <a:prstGeom prst="rect">
            <a:avLst/>
          </a:prstGeom>
        </p:spPr>
      </p:pic>
      <p:pic>
        <p:nvPicPr>
          <p:cNvPr id="8" name="Picture 7">
            <a:extLst>
              <a:ext uri="{FF2B5EF4-FFF2-40B4-BE49-F238E27FC236}">
                <a16:creationId xmlns:a16="http://schemas.microsoft.com/office/drawing/2014/main" id="{5AE67AF5-D308-79DA-0170-1D315E2D1C11}"/>
              </a:ext>
            </a:extLst>
          </p:cNvPr>
          <p:cNvPicPr>
            <a:picLocks noChangeAspect="1"/>
          </p:cNvPicPr>
          <p:nvPr/>
        </p:nvPicPr>
        <p:blipFill>
          <a:blip r:embed="rId5"/>
          <a:srcRect l="6634" t="243" r="5568" b="17782"/>
          <a:stretch>
            <a:fillRect/>
          </a:stretch>
        </p:blipFill>
        <p:spPr>
          <a:xfrm>
            <a:off x="10560204" y="3077736"/>
            <a:ext cx="3585990" cy="2074127"/>
          </a:xfrm>
          <a:prstGeom prst="rect">
            <a:avLst/>
          </a:prstGeom>
        </p:spPr>
      </p:pic>
      <p:pic>
        <p:nvPicPr>
          <p:cNvPr id="10" name="Picture 9">
            <a:extLst>
              <a:ext uri="{FF2B5EF4-FFF2-40B4-BE49-F238E27FC236}">
                <a16:creationId xmlns:a16="http://schemas.microsoft.com/office/drawing/2014/main" id="{2FE51CED-EF24-8B43-19B1-B16CC4B54C22}"/>
              </a:ext>
            </a:extLst>
          </p:cNvPr>
          <p:cNvPicPr>
            <a:picLocks noChangeAspect="1"/>
          </p:cNvPicPr>
          <p:nvPr/>
        </p:nvPicPr>
        <p:blipFill>
          <a:blip r:embed="rId6"/>
          <a:stretch>
            <a:fillRect/>
          </a:stretch>
        </p:blipFill>
        <p:spPr>
          <a:xfrm>
            <a:off x="10560204" y="5479434"/>
            <a:ext cx="3429045" cy="1898249"/>
          </a:xfrm>
          <a:prstGeom prst="rect">
            <a:avLst/>
          </a:prstGeom>
        </p:spPr>
      </p:pic>
      <p:pic>
        <p:nvPicPr>
          <p:cNvPr id="12" name="Picture 11">
            <a:extLst>
              <a:ext uri="{FF2B5EF4-FFF2-40B4-BE49-F238E27FC236}">
                <a16:creationId xmlns:a16="http://schemas.microsoft.com/office/drawing/2014/main" id="{86E8B555-226B-A95E-21E7-F8E082C6C095}"/>
              </a:ext>
            </a:extLst>
          </p:cNvPr>
          <p:cNvPicPr>
            <a:picLocks noChangeAspect="1"/>
          </p:cNvPicPr>
          <p:nvPr/>
        </p:nvPicPr>
        <p:blipFill>
          <a:blip r:embed="rId7"/>
          <a:stretch>
            <a:fillRect/>
          </a:stretch>
        </p:blipFill>
        <p:spPr>
          <a:xfrm>
            <a:off x="6029068" y="5479434"/>
            <a:ext cx="4078111" cy="1916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77716"/>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Kanit" pitchFamily="34" charset="0"/>
                <a:ea typeface="Kanit" pitchFamily="34" charset="-122"/>
                <a:cs typeface="Kanit" pitchFamily="34" charset="-120"/>
              </a:rPr>
              <a:t>Strategic Impact</a:t>
            </a:r>
            <a:endParaRPr lang="en-US" sz="4400" dirty="0"/>
          </a:p>
        </p:txBody>
      </p:sp>
      <p:sp>
        <p:nvSpPr>
          <p:cNvPr id="4" name="Text 1"/>
          <p:cNvSpPr/>
          <p:nvPr/>
        </p:nvSpPr>
        <p:spPr>
          <a:xfrm>
            <a:off x="6324124" y="2080022"/>
            <a:ext cx="2099905"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For Content Creators</a:t>
            </a:r>
            <a:endParaRPr lang="en-US" sz="2200" dirty="0"/>
          </a:p>
        </p:txBody>
      </p:sp>
      <p:sp>
        <p:nvSpPr>
          <p:cNvPr id="5" name="Text 2"/>
          <p:cNvSpPr/>
          <p:nvPr/>
        </p:nvSpPr>
        <p:spPr>
          <a:xfrm>
            <a:off x="6324124" y="3023235"/>
            <a:ext cx="2099905" cy="3830241"/>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Data-driven insights into what audiences want, optimal release timing, and genre trends inform production decisions and content pitching strategies.</a:t>
            </a:r>
            <a:endParaRPr lang="en-US" sz="1850" dirty="0"/>
          </a:p>
        </p:txBody>
      </p:sp>
      <p:sp>
        <p:nvSpPr>
          <p:cNvPr id="6" name="Text 3"/>
          <p:cNvSpPr/>
          <p:nvPr/>
        </p:nvSpPr>
        <p:spPr>
          <a:xfrm>
            <a:off x="9015532" y="2080022"/>
            <a:ext cx="2099905"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For Platform Strategists</a:t>
            </a:r>
            <a:endParaRPr lang="en-US" sz="2200" dirty="0"/>
          </a:p>
        </p:txBody>
      </p:sp>
      <p:sp>
        <p:nvSpPr>
          <p:cNvPr id="7" name="Text 4"/>
          <p:cNvSpPr/>
          <p:nvPr/>
        </p:nvSpPr>
        <p:spPr>
          <a:xfrm>
            <a:off x="9015532" y="3023235"/>
            <a:ext cx="2099905" cy="4213265"/>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Actionable intelligence on content acquisition priorities, audience segmentation, and engagement levers to optimize subscriber growth and retention.</a:t>
            </a:r>
            <a:endParaRPr lang="en-US" sz="1850" dirty="0"/>
          </a:p>
        </p:txBody>
      </p:sp>
      <p:sp>
        <p:nvSpPr>
          <p:cNvPr id="8" name="Text 5"/>
          <p:cNvSpPr/>
          <p:nvPr/>
        </p:nvSpPr>
        <p:spPr>
          <a:xfrm>
            <a:off x="11706939" y="2080022"/>
            <a:ext cx="2099905"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Kanit" pitchFamily="34" charset="0"/>
                <a:ea typeface="Kanit" pitchFamily="34" charset="-122"/>
                <a:cs typeface="Kanit" pitchFamily="34" charset="-120"/>
              </a:rPr>
              <a:t>For Product Teams</a:t>
            </a:r>
            <a:endParaRPr lang="en-US" sz="2200" dirty="0"/>
          </a:p>
        </p:txBody>
      </p:sp>
      <p:sp>
        <p:nvSpPr>
          <p:cNvPr id="9" name="Text 6"/>
          <p:cNvSpPr/>
          <p:nvPr/>
        </p:nvSpPr>
        <p:spPr>
          <a:xfrm>
            <a:off x="11706939" y="3023235"/>
            <a:ext cx="2099905" cy="3830241"/>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User behavior patterns and preference data enable feature development, personalization algorithms, and recommendation system refinement.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990</Words>
  <Application>Microsoft Office PowerPoint</Application>
  <PresentationFormat>Custom</PresentationFormat>
  <Paragraphs>128</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Martel Sans Light</vt:lpstr>
      <vt:lpstr>Wingdings</vt:lpstr>
      <vt:lpstr>Cascadia Code SemiBold</vt:lpstr>
      <vt:lpstr>Arial</vt:lpstr>
      <vt:lpstr>Constantia</vt:lpstr>
      <vt:lpstr>Kanit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Ankit Raj</dc:creator>
  <cp:lastModifiedBy>Ankit Raj</cp:lastModifiedBy>
  <cp:revision>3</cp:revision>
  <dcterms:created xsi:type="dcterms:W3CDTF">2025-11-11T16:09:42Z</dcterms:created>
  <dcterms:modified xsi:type="dcterms:W3CDTF">2025-11-13T04:04:20Z</dcterms:modified>
</cp:coreProperties>
</file>